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9"/>
  </p:notesMasterIdLst>
  <p:sldIdLst>
    <p:sldId id="256" r:id="rId2"/>
    <p:sldId id="259" r:id="rId3"/>
    <p:sldId id="262" r:id="rId4"/>
    <p:sldId id="317" r:id="rId5"/>
    <p:sldId id="263" r:id="rId6"/>
    <p:sldId id="324" r:id="rId7"/>
    <p:sldId id="325" r:id="rId8"/>
    <p:sldId id="314" r:id="rId9"/>
    <p:sldId id="315" r:id="rId10"/>
    <p:sldId id="272" r:id="rId11"/>
    <p:sldId id="275" r:id="rId12"/>
    <p:sldId id="298" r:id="rId13"/>
    <p:sldId id="301" r:id="rId14"/>
    <p:sldId id="302" r:id="rId15"/>
    <p:sldId id="326" r:id="rId16"/>
    <p:sldId id="303" r:id="rId17"/>
    <p:sldId id="319" r:id="rId18"/>
    <p:sldId id="320" r:id="rId19"/>
    <p:sldId id="321" r:id="rId20"/>
    <p:sldId id="322" r:id="rId21"/>
    <p:sldId id="323" r:id="rId22"/>
    <p:sldId id="300" r:id="rId23"/>
    <p:sldId id="304" r:id="rId24"/>
    <p:sldId id="305" r:id="rId25"/>
    <p:sldId id="312" r:id="rId26"/>
    <p:sldId id="306" r:id="rId27"/>
    <p:sldId id="307" r:id="rId28"/>
    <p:sldId id="308" r:id="rId29"/>
    <p:sldId id="309" r:id="rId30"/>
    <p:sldId id="310" r:id="rId31"/>
    <p:sldId id="313" r:id="rId32"/>
    <p:sldId id="311" r:id="rId33"/>
    <p:sldId id="287" r:id="rId34"/>
    <p:sldId id="288" r:id="rId35"/>
    <p:sldId id="292" r:id="rId36"/>
    <p:sldId id="297" r:id="rId37"/>
    <p:sldId id="294" r:id="rId38"/>
  </p:sldIdLst>
  <p:sldSz cx="9144000" cy="5143500" type="screen16x9"/>
  <p:notesSz cx="6888163" cy="10020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D0E3"/>
    <a:srgbClr val="6C1A00"/>
    <a:srgbClr val="003296"/>
    <a:srgbClr val="1D3A00"/>
    <a:srgbClr val="E39A39"/>
    <a:srgbClr val="5EEC3C"/>
    <a:srgbClr val="FFC901"/>
    <a:srgbClr val="FE9202"/>
    <a:srgbClr val="FEA402"/>
    <a:srgbClr val="D68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6" autoAdjust="0"/>
    <p:restoredTop sz="94660"/>
  </p:normalViewPr>
  <p:slideViewPr>
    <p:cSldViewPr>
      <p:cViewPr varScale="1">
        <p:scale>
          <a:sx n="92" d="100"/>
          <a:sy n="92" d="100"/>
        </p:scale>
        <p:origin x="138" y="-1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4870" cy="501015"/>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3901699" y="0"/>
            <a:ext cx="2984870" cy="501015"/>
          </a:xfrm>
          <a:prstGeom prst="rect">
            <a:avLst/>
          </a:prstGeom>
        </p:spPr>
        <p:txBody>
          <a:bodyPr vert="horz" lIns="94229" tIns="47114" rIns="94229" bIns="47114" rtlCol="0"/>
          <a:lstStyle>
            <a:lvl1pPr algn="r">
              <a:defRPr sz="1200"/>
            </a:lvl1pPr>
          </a:lstStyle>
          <a:p>
            <a:fld id="{368379DD-9440-47DF-BFCF-591FA9533E6E}" type="datetimeFigureOut">
              <a:rPr lang="en-US" smtClean="0"/>
              <a:pPr/>
              <a:t>4/22/2019</a:t>
            </a:fld>
            <a:endParaRPr lang="en-US"/>
          </a:p>
        </p:txBody>
      </p:sp>
      <p:sp>
        <p:nvSpPr>
          <p:cNvPr id="4" name="Slide Image Placeholder 3"/>
          <p:cNvSpPr>
            <a:spLocks noGrp="1" noRot="1" noChangeAspect="1"/>
          </p:cNvSpPr>
          <p:nvPr>
            <p:ph type="sldImg" idx="2"/>
          </p:nvPr>
        </p:nvSpPr>
        <p:spPr>
          <a:xfrm>
            <a:off x="106363" y="752475"/>
            <a:ext cx="6675437" cy="37560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688817" y="4759643"/>
            <a:ext cx="5510530" cy="4509135"/>
          </a:xfrm>
          <a:prstGeom prst="rect">
            <a:avLst/>
          </a:prstGeom>
        </p:spPr>
        <p:txBody>
          <a:bodyPr vert="horz" lIns="94229" tIns="47114" rIns="94229" bIns="471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517546"/>
            <a:ext cx="2984870" cy="501015"/>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3901699" y="9517546"/>
            <a:ext cx="2984870" cy="501015"/>
          </a:xfrm>
          <a:prstGeom prst="rect">
            <a:avLst/>
          </a:prstGeom>
        </p:spPr>
        <p:txBody>
          <a:bodyPr vert="horz" lIns="94229" tIns="47114" rIns="94229" bIns="47114" rtlCol="0" anchor="b"/>
          <a:lstStyle>
            <a:lvl1pPr algn="r">
              <a:defRPr sz="1200"/>
            </a:lvl1pPr>
          </a:lstStyle>
          <a:p>
            <a:fld id="{10F6AD04-72EB-4364-8511-831344A1418D}" type="slidenum">
              <a:rPr lang="en-US" smtClean="0"/>
              <a:pPr/>
              <a:t>‹#›</a:t>
            </a:fld>
            <a:endParaRPr lang="en-US"/>
          </a:p>
        </p:txBody>
      </p:sp>
    </p:spTree>
    <p:extLst>
      <p:ext uri="{BB962C8B-B14F-4D97-AF65-F5344CB8AC3E}">
        <p14:creationId xmlns:p14="http://schemas.microsoft.com/office/powerpoint/2010/main" val="246183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F6AD04-72EB-4364-8511-831344A1418D}" type="slidenum">
              <a:rPr lang="en-US" smtClean="0"/>
              <a:pPr/>
              <a:t>1</a:t>
            </a:fld>
            <a:endParaRPr lang="en-US"/>
          </a:p>
        </p:txBody>
      </p:sp>
    </p:spTree>
    <p:extLst>
      <p:ext uri="{BB962C8B-B14F-4D97-AF65-F5344CB8AC3E}">
        <p14:creationId xmlns:p14="http://schemas.microsoft.com/office/powerpoint/2010/main" val="19793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4/22/2019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064329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61836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B7D48259-BD1B-4A7B-A3FC-CDFEA65F290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892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75528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62112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0832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074F12-AA26-4AC8-9962-C36BB8F32554}" type="datetimeFigureOut">
              <a:rPr lang="en-US" smtClean="0"/>
              <a:pPr/>
              <a:t>4/22/2019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07326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4/22/2019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28319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82871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3173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57255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4/22/2019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02F54109-F8D9-4AA6-BCA5-0716B72147FB}"/>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59447304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www.javascript.com/" TargetMode="External"/><Relationship Id="rId3" Type="http://schemas.openxmlformats.org/officeDocument/2006/relationships/hyperlink" Target="http://www.wikipedia.com/" TargetMode="External"/><Relationship Id="rId7" Type="http://schemas.openxmlformats.org/officeDocument/2006/relationships/hyperlink" Target="http://www.mysql.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6" Type="http://schemas.openxmlformats.org/officeDocument/2006/relationships/hyperlink" Target="http://www.php.net/" TargetMode="External"/><Relationship Id="rId5" Type="http://schemas.openxmlformats.org/officeDocument/2006/relationships/hyperlink" Target="http://www.getbootstrap.com/" TargetMode="External"/><Relationship Id="rId4" Type="http://schemas.openxmlformats.org/officeDocument/2006/relationships/hyperlink" Target="http://www.americanredcross.com/" TargetMode="External"/><Relationship Id="rId9" Type="http://schemas.openxmlformats.org/officeDocument/2006/relationships/hyperlink" Target="http://www.jquery.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5679" y="3279589"/>
            <a:ext cx="7940661" cy="1735439"/>
          </a:xfrm>
        </p:spPr>
        <p:txBody>
          <a:bodyPr>
            <a:normAutofit/>
          </a:bodyPr>
          <a:lstStyle/>
          <a:p>
            <a:r>
              <a:rPr lang="en-US" sz="2300" dirty="0">
                <a:solidFill>
                  <a:schemeClr val="bg1"/>
                </a:solidFill>
              </a:rPr>
              <a:t>PRESENTED BY :</a:t>
            </a:r>
          </a:p>
          <a:p>
            <a:r>
              <a:rPr lang="en-US" sz="2400" dirty="0" smtClean="0"/>
              <a:t>MD. SARWAR UL ISLAM - C143046</a:t>
            </a:r>
            <a:endParaRPr lang="en-US" sz="2400" dirty="0"/>
          </a:p>
          <a:p>
            <a:r>
              <a:rPr lang="en-US" sz="2400" dirty="0" smtClean="0"/>
              <a:t>MD. RAYHAN MAHMUD - C143047</a:t>
            </a:r>
            <a:endParaRPr lang="en-US" sz="2400" dirty="0"/>
          </a:p>
          <a:p>
            <a:r>
              <a:rPr lang="en-US" sz="2400" dirty="0" smtClean="0"/>
              <a:t>KAZI MD. SAIFUL ARFIN - C131035</a:t>
            </a:r>
            <a:endParaRPr lang="en-US" sz="2400" dirty="0"/>
          </a:p>
          <a:p>
            <a:endParaRPr lang="en-US" sz="2300" dirty="0">
              <a:solidFill>
                <a:schemeClr val="bg1"/>
              </a:solidFill>
            </a:endParaRPr>
          </a:p>
        </p:txBody>
      </p:sp>
      <p:sp>
        <p:nvSpPr>
          <p:cNvPr id="6" name="Title 1"/>
          <p:cNvSpPr txBox="1">
            <a:spLocks/>
          </p:cNvSpPr>
          <p:nvPr/>
        </p:nvSpPr>
        <p:spPr>
          <a:xfrm>
            <a:off x="555678" y="249371"/>
            <a:ext cx="8139357" cy="878053"/>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914400" rtl="0" eaLnBrk="1" latinLnBrk="0" hangingPunct="1">
              <a:spcBef>
                <a:spcPct val="0"/>
              </a:spcBef>
              <a:buNone/>
              <a:defRPr sz="3600" kern="1200">
                <a:solidFill>
                  <a:schemeClr val="bg1"/>
                </a:solidFill>
                <a:latin typeface="+mj-lt"/>
                <a:ea typeface="+mj-ea"/>
                <a:cs typeface="+mj-cs"/>
              </a:defRPr>
            </a:lvl1pPr>
          </a:lstStyle>
          <a:p>
            <a:r>
              <a:rPr lang="en-US" b="1" dirty="0" smtClean="0">
                <a:solidFill>
                  <a:schemeClr val="tx1"/>
                </a:solidFill>
              </a:rPr>
              <a:t>SMART HOSPITAL SYSTEM</a:t>
            </a:r>
            <a:endParaRPr lang="en-US" b="1" dirty="0">
              <a:solidFill>
                <a:schemeClr val="tx1"/>
              </a:solidFill>
            </a:endParaRPr>
          </a:p>
        </p:txBody>
      </p:sp>
      <p:sp>
        <p:nvSpPr>
          <p:cNvPr id="9" name="Title 1"/>
          <p:cNvSpPr txBox="1">
            <a:spLocks/>
          </p:cNvSpPr>
          <p:nvPr/>
        </p:nvSpPr>
        <p:spPr>
          <a:xfrm>
            <a:off x="228600" y="797420"/>
            <a:ext cx="7821740" cy="1158863"/>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914400" rtl="0" eaLnBrk="1" latinLnBrk="0" hangingPunct="1">
              <a:spcBef>
                <a:spcPct val="0"/>
              </a:spcBef>
              <a:buNone/>
              <a:defRPr sz="3600" kern="1200">
                <a:solidFill>
                  <a:schemeClr val="bg1"/>
                </a:solidFill>
                <a:latin typeface="+mj-lt"/>
                <a:ea typeface="+mj-ea"/>
                <a:cs typeface="+mj-cs"/>
              </a:defRPr>
            </a:lvl1pPr>
          </a:lstStyle>
          <a:p>
            <a:r>
              <a:rPr lang="en-US" sz="2300" dirty="0">
                <a:solidFill>
                  <a:schemeClr val="tx1"/>
                </a:solidFill>
              </a:rPr>
              <a:t>SUPERVISED BY</a:t>
            </a:r>
          </a:p>
        </p:txBody>
      </p:sp>
      <p:sp>
        <p:nvSpPr>
          <p:cNvPr id="11" name="Title 1"/>
          <p:cNvSpPr txBox="1">
            <a:spLocks/>
          </p:cNvSpPr>
          <p:nvPr/>
        </p:nvSpPr>
        <p:spPr>
          <a:xfrm>
            <a:off x="627810" y="1456309"/>
            <a:ext cx="7940660" cy="1030758"/>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914400" rtl="0" eaLnBrk="1" latinLnBrk="0" hangingPunct="1">
              <a:spcBef>
                <a:spcPct val="0"/>
              </a:spcBef>
              <a:buNone/>
              <a:defRPr sz="3600" kern="1200">
                <a:solidFill>
                  <a:schemeClr val="bg1"/>
                </a:solidFill>
                <a:latin typeface="+mj-lt"/>
                <a:ea typeface="+mj-ea"/>
                <a:cs typeface="+mj-cs"/>
              </a:defRPr>
            </a:lvl1pPr>
          </a:lstStyle>
          <a:p>
            <a:r>
              <a:rPr lang="en-US" sz="2400" b="1" dirty="0" smtClean="0">
                <a:solidFill>
                  <a:schemeClr val="tx1">
                    <a:lumMod val="95000"/>
                    <a:lumOff val="5000"/>
                  </a:schemeClr>
                </a:solidFill>
              </a:rPr>
              <a:t>MR. MOHAMMAD MAHADI HASAN</a:t>
            </a:r>
            <a:endParaRPr lang="en-US" sz="2400" dirty="0">
              <a:solidFill>
                <a:schemeClr val="tx1">
                  <a:lumMod val="95000"/>
                  <a:lumOff val="5000"/>
                </a:schemeClr>
              </a:solidFill>
            </a:endParaRPr>
          </a:p>
        </p:txBody>
      </p:sp>
      <p:sp>
        <p:nvSpPr>
          <p:cNvPr id="12" name="Title 1"/>
          <p:cNvSpPr txBox="1">
            <a:spLocks/>
          </p:cNvSpPr>
          <p:nvPr/>
        </p:nvSpPr>
        <p:spPr>
          <a:xfrm>
            <a:off x="687270" y="2120726"/>
            <a:ext cx="7821740" cy="1158863"/>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914400" rtl="0" eaLnBrk="1" latinLnBrk="0" hangingPunct="1">
              <a:spcBef>
                <a:spcPct val="0"/>
              </a:spcBef>
              <a:buNone/>
              <a:defRPr sz="3600" kern="1200">
                <a:solidFill>
                  <a:schemeClr val="bg1"/>
                </a:solidFill>
                <a:latin typeface="+mj-lt"/>
                <a:ea typeface="+mj-ea"/>
                <a:cs typeface="+mj-cs"/>
              </a:defRPr>
            </a:lvl1pPr>
          </a:lstStyle>
          <a:p>
            <a:r>
              <a:rPr lang="en-US" sz="1800" b="1" dirty="0" smtClean="0">
                <a:solidFill>
                  <a:schemeClr val="tx1">
                    <a:lumMod val="95000"/>
                    <a:lumOff val="5000"/>
                  </a:schemeClr>
                </a:solidFill>
              </a:rPr>
              <a:t>ASSOCIATE PROFESSOR</a:t>
            </a:r>
          </a:p>
          <a:p>
            <a:r>
              <a:rPr lang="en-US" sz="1800" b="1" dirty="0" smtClean="0">
                <a:solidFill>
                  <a:schemeClr val="tx1">
                    <a:lumMod val="95000"/>
                    <a:lumOff val="5000"/>
                  </a:schemeClr>
                </a:solidFill>
              </a:rPr>
              <a:t> DEPT. OF CSE</a:t>
            </a:r>
            <a:r>
              <a:rPr lang="en-US" sz="1800" b="1" dirty="0">
                <a:solidFill>
                  <a:schemeClr val="tx1">
                    <a:lumMod val="95000"/>
                    <a:lumOff val="5000"/>
                  </a:schemeClr>
                </a:solidFill>
              </a:rPr>
              <a:t>, IIUC</a:t>
            </a: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rmAutofit/>
          </a:bodyPr>
          <a:lstStyle/>
          <a:p>
            <a:pPr algn="l"/>
            <a:r>
              <a:rPr lang="en-US" dirty="0" smtClean="0"/>
              <a:t>Requirements</a:t>
            </a:r>
            <a:endParaRPr lang="en-US" dirty="0"/>
          </a:p>
        </p:txBody>
      </p:sp>
      <p:sp>
        <p:nvSpPr>
          <p:cNvPr id="5" name="Content Placeholder 4"/>
          <p:cNvSpPr>
            <a:spLocks noGrp="1"/>
          </p:cNvSpPr>
          <p:nvPr>
            <p:ph idx="1"/>
          </p:nvPr>
        </p:nvSpPr>
        <p:spPr>
          <a:xfrm>
            <a:off x="2434131" y="968348"/>
            <a:ext cx="6108199" cy="3893977"/>
          </a:xfrm>
        </p:spPr>
        <p:txBody>
          <a:bodyPr>
            <a:normAutofit/>
          </a:bodyPr>
          <a:lstStyle/>
          <a:p>
            <a:pPr marL="0" indent="0">
              <a:buNone/>
            </a:pPr>
            <a:r>
              <a:rPr lang="en-US" sz="2000" b="1" dirty="0"/>
              <a:t>Hardware Requirements </a:t>
            </a:r>
            <a:endParaRPr lang="en-US" sz="2000" b="1" dirty="0" smtClean="0"/>
          </a:p>
          <a:p>
            <a:endParaRPr lang="en-US" sz="1400" dirty="0"/>
          </a:p>
          <a:p>
            <a:endParaRPr lang="en-US" sz="1400" dirty="0" smtClean="0"/>
          </a:p>
          <a:p>
            <a:r>
              <a:rPr lang="en-US" sz="1400" dirty="0" smtClean="0"/>
              <a:t>Processor </a:t>
            </a:r>
            <a:r>
              <a:rPr lang="en-US" sz="1400" dirty="0"/>
              <a:t>RAM Disk Space 512 Mb or Higher 130 Mb Pentium IV, Dual core, Core 2 duo or higher  </a:t>
            </a:r>
            <a:r>
              <a:rPr lang="en-US" sz="1400" dirty="0" smtClean="0"/>
              <a:t>Software </a:t>
            </a:r>
            <a:r>
              <a:rPr lang="en-US" sz="1400" dirty="0"/>
              <a:t>Requirements  </a:t>
            </a:r>
            <a:endParaRPr lang="en-US" sz="1400" dirty="0" smtClean="0"/>
          </a:p>
          <a:p>
            <a:endParaRPr lang="en-US" sz="1400" dirty="0"/>
          </a:p>
          <a:p>
            <a:r>
              <a:rPr lang="en-US" sz="1400" dirty="0"/>
              <a:t>Processor: Intel core 2 Dou, Core i3 or higher </a:t>
            </a:r>
            <a:endParaRPr lang="en-US" sz="1400" dirty="0" smtClean="0"/>
          </a:p>
          <a:p>
            <a:endParaRPr lang="en-US" sz="1400" dirty="0"/>
          </a:p>
          <a:p>
            <a:r>
              <a:rPr lang="en-US" sz="1400" dirty="0"/>
              <a:t>Ram: 2 GB </a:t>
            </a:r>
          </a:p>
          <a:p>
            <a:pPr algn="just">
              <a:lnSpc>
                <a:spcPct val="150000"/>
              </a:lnSpc>
              <a:buNone/>
            </a:pPr>
            <a:endParaRPr lang="en-US" sz="1100" dirty="0" smtClean="0"/>
          </a:p>
          <a:p>
            <a:pPr algn="just">
              <a:lnSpc>
                <a:spcPct val="150000"/>
              </a:lnSpc>
            </a:pPr>
            <a:endParaRPr lang="en-US" sz="1100" dirty="0" smtClean="0"/>
          </a:p>
          <a:p>
            <a:pPr algn="just">
              <a:lnSpc>
                <a:spcPct val="250000"/>
              </a:lnSpc>
            </a:pPr>
            <a:endParaRPr lang="en-US" sz="1400" dirty="0" smtClean="0"/>
          </a:p>
        </p:txBody>
      </p:sp>
    </p:spTree>
    <p:extLst>
      <p:ext uri="{BB962C8B-B14F-4D97-AF65-F5344CB8AC3E}">
        <p14:creationId xmlns:p14="http://schemas.microsoft.com/office/powerpoint/2010/main" val="6678997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rmAutofit/>
          </a:bodyPr>
          <a:lstStyle/>
          <a:p>
            <a:pPr algn="l"/>
            <a:r>
              <a:rPr lang="en-US" dirty="0" smtClean="0"/>
              <a:t>Requirements</a:t>
            </a:r>
            <a:endParaRPr lang="en-US" dirty="0"/>
          </a:p>
        </p:txBody>
      </p:sp>
      <p:sp>
        <p:nvSpPr>
          <p:cNvPr id="5" name="Content Placeholder 4"/>
          <p:cNvSpPr>
            <a:spLocks noGrp="1"/>
          </p:cNvSpPr>
          <p:nvPr>
            <p:ph idx="1"/>
          </p:nvPr>
        </p:nvSpPr>
        <p:spPr>
          <a:xfrm>
            <a:off x="2434131" y="968348"/>
            <a:ext cx="6108199" cy="3893977"/>
          </a:xfrm>
        </p:spPr>
        <p:txBody>
          <a:bodyPr>
            <a:normAutofit/>
          </a:bodyPr>
          <a:lstStyle/>
          <a:p>
            <a:pPr marL="0" indent="0">
              <a:buNone/>
            </a:pPr>
            <a:r>
              <a:rPr lang="en-US" sz="2000" b="1" dirty="0"/>
              <a:t>User Characteristics  </a:t>
            </a:r>
            <a:endParaRPr lang="en-US" sz="2000" dirty="0"/>
          </a:p>
          <a:p>
            <a:pPr marL="0" indent="0">
              <a:buNone/>
            </a:pPr>
            <a:endParaRPr lang="en-US" sz="1400" dirty="0"/>
          </a:p>
          <a:p>
            <a:pPr marL="0" indent="0">
              <a:buNone/>
            </a:pPr>
            <a:r>
              <a:rPr lang="en-US" sz="1400" dirty="0" smtClean="0"/>
              <a:t>Every </a:t>
            </a:r>
            <a:r>
              <a:rPr lang="en-US" sz="1400" dirty="0"/>
              <a:t>user should be: </a:t>
            </a:r>
            <a:endParaRPr lang="en-US" sz="1400" dirty="0" smtClean="0"/>
          </a:p>
          <a:p>
            <a:pPr marL="0" indent="0">
              <a:buNone/>
            </a:pPr>
            <a:endParaRPr lang="en-US" sz="1400" dirty="0"/>
          </a:p>
          <a:p>
            <a:r>
              <a:rPr lang="en-US" sz="1400" dirty="0" smtClean="0"/>
              <a:t>Comfortable </a:t>
            </a:r>
            <a:r>
              <a:rPr lang="en-US" sz="1400" dirty="0"/>
              <a:t>of working with computer. </a:t>
            </a:r>
            <a:endParaRPr lang="en-US" sz="1400" dirty="0" smtClean="0"/>
          </a:p>
          <a:p>
            <a:endParaRPr lang="en-US" sz="1400" dirty="0"/>
          </a:p>
          <a:p>
            <a:r>
              <a:rPr lang="en-US" sz="1400" dirty="0" smtClean="0"/>
              <a:t>He </a:t>
            </a:r>
            <a:r>
              <a:rPr lang="en-US" sz="1400" dirty="0"/>
              <a:t>should have knowledge about blood donation. </a:t>
            </a:r>
            <a:endParaRPr lang="en-US" sz="1400" dirty="0" smtClean="0"/>
          </a:p>
          <a:p>
            <a:endParaRPr lang="en-US" sz="1400" dirty="0"/>
          </a:p>
          <a:p>
            <a:r>
              <a:rPr lang="en-US" sz="1400" dirty="0" smtClean="0"/>
              <a:t>He </a:t>
            </a:r>
            <a:r>
              <a:rPr lang="en-US" sz="1400" dirty="0"/>
              <a:t>must also have basic knowledge of English too  </a:t>
            </a:r>
          </a:p>
          <a:p>
            <a:pPr algn="just">
              <a:lnSpc>
                <a:spcPct val="150000"/>
              </a:lnSpc>
              <a:buNone/>
            </a:pPr>
            <a:endParaRPr lang="en-US" sz="1100" dirty="0" smtClean="0"/>
          </a:p>
          <a:p>
            <a:pPr algn="just">
              <a:lnSpc>
                <a:spcPct val="150000"/>
              </a:lnSpc>
            </a:pPr>
            <a:endParaRPr lang="en-US" sz="1100" dirty="0" smtClean="0"/>
          </a:p>
          <a:p>
            <a:pPr algn="just">
              <a:lnSpc>
                <a:spcPct val="250000"/>
              </a:lnSpc>
            </a:pPr>
            <a:endParaRPr lang="en-US" sz="1400" dirty="0" smtClean="0"/>
          </a:p>
        </p:txBody>
      </p:sp>
    </p:spTree>
    <p:extLst>
      <p:ext uri="{BB962C8B-B14F-4D97-AF65-F5344CB8AC3E}">
        <p14:creationId xmlns:p14="http://schemas.microsoft.com/office/powerpoint/2010/main" val="6678997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0"/>
            <a:ext cx="6413610" cy="572644"/>
          </a:xfrm>
        </p:spPr>
        <p:txBody>
          <a:bodyPr>
            <a:normAutofit/>
          </a:bodyPr>
          <a:lstStyle/>
          <a:p>
            <a:r>
              <a:rPr lang="en-US" dirty="0" smtClean="0"/>
              <a:t>ER Diagram</a:t>
            </a:r>
            <a:endParaRPr lang="en-US" dirty="0"/>
          </a:p>
        </p:txBody>
      </p:sp>
      <p:sp>
        <p:nvSpPr>
          <p:cNvPr id="4" name="TextBox 3"/>
          <p:cNvSpPr txBox="1"/>
          <p:nvPr/>
        </p:nvSpPr>
        <p:spPr>
          <a:xfrm>
            <a:off x="4953000" y="4774168"/>
            <a:ext cx="1643463" cy="369332"/>
          </a:xfrm>
          <a:prstGeom prst="rect">
            <a:avLst/>
          </a:prstGeom>
          <a:noFill/>
        </p:spPr>
        <p:txBody>
          <a:bodyPr wrap="none" rtlCol="0">
            <a:spAutoFit/>
          </a:bodyPr>
          <a:lstStyle/>
          <a:p>
            <a:r>
              <a:rPr lang="en-US" dirty="0" smtClean="0">
                <a:solidFill>
                  <a:srgbClr val="F4D0E3"/>
                </a:solidFill>
              </a:rPr>
              <a:t>Fig: ER Diagram</a:t>
            </a:r>
            <a:endParaRPr lang="en-US" dirty="0">
              <a:solidFill>
                <a:srgbClr val="F4D0E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599515"/>
            <a:ext cx="6324600" cy="41746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09550"/>
            <a:ext cx="6413610" cy="572644"/>
          </a:xfrm>
        </p:spPr>
        <p:txBody>
          <a:bodyPr>
            <a:normAutofit/>
          </a:bodyPr>
          <a:lstStyle/>
          <a:p>
            <a:r>
              <a:rPr lang="en-US" dirty="0" smtClean="0"/>
              <a:t>Data Flow Diagram</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24" t="17120" b="4384"/>
          <a:stretch/>
        </p:blipFill>
        <p:spPr>
          <a:xfrm>
            <a:off x="2819400" y="1047750"/>
            <a:ext cx="5619750" cy="3581400"/>
          </a:xfrm>
          <a:prstGeom prst="rect">
            <a:avLst/>
          </a:prstGeom>
        </p:spPr>
      </p:pic>
      <p:sp>
        <p:nvSpPr>
          <p:cNvPr id="4" name="TextBox 3"/>
          <p:cNvSpPr txBox="1"/>
          <p:nvPr/>
        </p:nvSpPr>
        <p:spPr>
          <a:xfrm>
            <a:off x="4876800" y="4710040"/>
            <a:ext cx="2339743" cy="369332"/>
          </a:xfrm>
          <a:prstGeom prst="rect">
            <a:avLst/>
          </a:prstGeom>
          <a:noFill/>
        </p:spPr>
        <p:txBody>
          <a:bodyPr wrap="none" rtlCol="0">
            <a:spAutoFit/>
          </a:bodyPr>
          <a:lstStyle/>
          <a:p>
            <a:r>
              <a:rPr lang="en-US" dirty="0" smtClean="0">
                <a:solidFill>
                  <a:srgbClr val="F4D0E3"/>
                </a:solidFill>
              </a:rPr>
              <a:t>Fig: Data Flow Diagram</a:t>
            </a:r>
            <a:endParaRPr lang="en-US" dirty="0">
              <a:solidFill>
                <a:srgbClr val="F4D0E3"/>
              </a:solidFill>
            </a:endParaRPr>
          </a:p>
        </p:txBody>
      </p:sp>
    </p:spTree>
    <p:extLst>
      <p:ext uri="{BB962C8B-B14F-4D97-AF65-F5344CB8AC3E}">
        <p14:creationId xmlns:p14="http://schemas.microsoft.com/office/powerpoint/2010/main" val="16090916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1033"/>
            <a:ext cx="6413610" cy="572644"/>
          </a:xfrm>
        </p:spPr>
        <p:txBody>
          <a:bodyPr>
            <a:normAutofit/>
          </a:bodyPr>
          <a:lstStyle/>
          <a:p>
            <a:r>
              <a:rPr lang="en-US" sz="2800" dirty="0" smtClean="0"/>
              <a:t>Use Case Diagram</a:t>
            </a:r>
            <a:endParaRPr lang="en-US" sz="2800" dirty="0"/>
          </a:p>
        </p:txBody>
      </p:sp>
      <p:sp>
        <p:nvSpPr>
          <p:cNvPr id="5" name="TextBox 4"/>
          <p:cNvSpPr txBox="1"/>
          <p:nvPr/>
        </p:nvSpPr>
        <p:spPr>
          <a:xfrm>
            <a:off x="3581400" y="4705350"/>
            <a:ext cx="2251001" cy="369332"/>
          </a:xfrm>
          <a:prstGeom prst="rect">
            <a:avLst/>
          </a:prstGeom>
          <a:noFill/>
        </p:spPr>
        <p:txBody>
          <a:bodyPr wrap="none" rtlCol="0">
            <a:spAutoFit/>
          </a:bodyPr>
          <a:lstStyle/>
          <a:p>
            <a:r>
              <a:rPr lang="en-US" dirty="0" smtClean="0">
                <a:solidFill>
                  <a:srgbClr val="F4D0E3"/>
                </a:solidFill>
              </a:rPr>
              <a:t>Fig: Use Case Diagram</a:t>
            </a:r>
            <a:endParaRPr lang="en-US" dirty="0">
              <a:solidFill>
                <a:srgbClr val="F4D0E3"/>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632205"/>
            <a:ext cx="3223688" cy="3943349"/>
          </a:xfrm>
          <a:prstGeom prst="rect">
            <a:avLst/>
          </a:prstGeom>
        </p:spPr>
      </p:pic>
    </p:spTree>
    <p:extLst>
      <p:ext uri="{BB962C8B-B14F-4D97-AF65-F5344CB8AC3E}">
        <p14:creationId xmlns:p14="http://schemas.microsoft.com/office/powerpoint/2010/main" val="42876982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09550"/>
            <a:ext cx="6413610" cy="572644"/>
          </a:xfrm>
        </p:spPr>
        <p:txBody>
          <a:bodyPr>
            <a:normAutofit/>
          </a:bodyPr>
          <a:lstStyle/>
          <a:p>
            <a:r>
              <a:rPr lang="en-US" dirty="0" smtClean="0"/>
              <a:t>DFD</a:t>
            </a:r>
            <a:endParaRPr lang="en-US" dirty="0"/>
          </a:p>
        </p:txBody>
      </p:sp>
      <p:sp>
        <p:nvSpPr>
          <p:cNvPr id="5" name="TextBox 4"/>
          <p:cNvSpPr txBox="1"/>
          <p:nvPr/>
        </p:nvSpPr>
        <p:spPr>
          <a:xfrm>
            <a:off x="4105216" y="4681205"/>
            <a:ext cx="2105128" cy="369332"/>
          </a:xfrm>
          <a:prstGeom prst="rect">
            <a:avLst/>
          </a:prstGeom>
          <a:noFill/>
        </p:spPr>
        <p:txBody>
          <a:bodyPr wrap="none" rtlCol="0">
            <a:spAutoFit/>
          </a:bodyPr>
          <a:lstStyle/>
          <a:p>
            <a:r>
              <a:rPr lang="en-US" dirty="0" smtClean="0">
                <a:solidFill>
                  <a:srgbClr val="F4D0E3"/>
                </a:solidFill>
              </a:rPr>
              <a:t>Fig: Activity Diagram</a:t>
            </a:r>
            <a:endParaRPr lang="en-US" dirty="0">
              <a:solidFill>
                <a:srgbClr val="F4D0E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819150"/>
            <a:ext cx="5257800" cy="3612109"/>
          </a:xfrm>
          <a:prstGeom prst="rect">
            <a:avLst/>
          </a:prstGeom>
        </p:spPr>
      </p:pic>
    </p:spTree>
    <p:extLst>
      <p:ext uri="{BB962C8B-B14F-4D97-AF65-F5344CB8AC3E}">
        <p14:creationId xmlns:p14="http://schemas.microsoft.com/office/powerpoint/2010/main" val="2669033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US" dirty="0"/>
          </a:p>
        </p:txBody>
      </p:sp>
      <p:sp>
        <p:nvSpPr>
          <p:cNvPr id="3" name="Content Placeholder 2"/>
          <p:cNvSpPr>
            <a:spLocks noGrp="1"/>
          </p:cNvSpPr>
          <p:nvPr>
            <p:ph idx="1"/>
          </p:nvPr>
        </p:nvSpPr>
        <p:spPr>
          <a:xfrm>
            <a:off x="2128721" y="1082877"/>
            <a:ext cx="6413609" cy="4060623"/>
          </a:xfrm>
        </p:spPr>
        <p:txBody>
          <a:bodyPr>
            <a:normAutofit/>
          </a:bodyPr>
          <a:lstStyle/>
          <a:p>
            <a:pPr marL="0" indent="0">
              <a:buNone/>
            </a:pPr>
            <a:r>
              <a:rPr lang="en-US" dirty="0" smtClean="0"/>
              <a:t>HTML:</a:t>
            </a:r>
          </a:p>
          <a:p>
            <a:r>
              <a:rPr lang="en-US" sz="1400" dirty="0" smtClean="0"/>
              <a:t>We have used HTML5 for our project.</a:t>
            </a:r>
          </a:p>
          <a:p>
            <a:endParaRPr lang="en-US" sz="1400" dirty="0" smtClean="0"/>
          </a:p>
          <a:p>
            <a:r>
              <a:rPr lang="en-US" sz="1400" dirty="0"/>
              <a:t>HTML 5 includes detailed processing models to encourage more interoperable </a:t>
            </a:r>
            <a:r>
              <a:rPr lang="en-US" sz="1400" dirty="0" smtClean="0"/>
              <a:t>implementations.</a:t>
            </a:r>
          </a:p>
          <a:p>
            <a:endParaRPr lang="en-US" sz="1400" dirty="0" smtClean="0"/>
          </a:p>
          <a:p>
            <a:r>
              <a:rPr lang="en-US" sz="1400" dirty="0" smtClean="0"/>
              <a:t>It </a:t>
            </a:r>
            <a:r>
              <a:rPr lang="en-US" sz="1400" dirty="0"/>
              <a:t>extends, improves and rationalizes the markup available for documents, and introduces markup and application programming interfaces (APIs) for complex web applications</a:t>
            </a:r>
            <a:r>
              <a:rPr lang="en-US" sz="1400" dirty="0" smtClean="0"/>
              <a:t>.</a:t>
            </a:r>
          </a:p>
          <a:p>
            <a:endParaRPr lang="en-US" sz="1400" dirty="0" smtClean="0"/>
          </a:p>
          <a:p>
            <a:r>
              <a:rPr lang="en-US" sz="1400" dirty="0"/>
              <a:t>HTML 5 is also a candidate for cross-platform mobile applications, because it includes features designed with low-powered devices in mind</a:t>
            </a:r>
            <a:r>
              <a:rPr lang="en-US" sz="1400" dirty="0" smtClean="0"/>
              <a:t>.</a:t>
            </a:r>
          </a:p>
          <a:p>
            <a:endParaRPr lang="en-US" sz="1400" dirty="0"/>
          </a:p>
        </p:txBody>
      </p:sp>
    </p:spTree>
    <p:extLst>
      <p:ext uri="{BB962C8B-B14F-4D97-AF65-F5344CB8AC3E}">
        <p14:creationId xmlns:p14="http://schemas.microsoft.com/office/powerpoint/2010/main" val="3561432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US" dirty="0"/>
          </a:p>
        </p:txBody>
      </p:sp>
      <p:sp>
        <p:nvSpPr>
          <p:cNvPr id="3" name="Content Placeholder 2"/>
          <p:cNvSpPr>
            <a:spLocks noGrp="1"/>
          </p:cNvSpPr>
          <p:nvPr>
            <p:ph idx="1"/>
          </p:nvPr>
        </p:nvSpPr>
        <p:spPr>
          <a:xfrm>
            <a:off x="2128721" y="1082877"/>
            <a:ext cx="6413609" cy="4060623"/>
          </a:xfrm>
        </p:spPr>
        <p:txBody>
          <a:bodyPr>
            <a:normAutofit/>
          </a:bodyPr>
          <a:lstStyle/>
          <a:p>
            <a:pPr marL="0" indent="0">
              <a:buNone/>
            </a:pPr>
            <a:r>
              <a:rPr lang="en-US" dirty="0" smtClean="0"/>
              <a:t>HTML:</a:t>
            </a:r>
          </a:p>
          <a:p>
            <a:r>
              <a:rPr lang="en-US" sz="1400" dirty="0"/>
              <a:t>To enrich the semantic content of documents, new page structure elements such as &lt;main&gt;, &lt;section&gt;, &lt;article&gt;, &lt;header&gt;, &lt;footer&gt;, &lt;aside&gt;, &lt;</a:t>
            </a:r>
            <a:r>
              <a:rPr lang="en-US" sz="1400" dirty="0" err="1"/>
              <a:t>nav</a:t>
            </a:r>
            <a:r>
              <a:rPr lang="en-US" sz="1400" dirty="0"/>
              <a:t>&gt;, and &lt;figure&gt; are added in HTML5</a:t>
            </a:r>
            <a:r>
              <a:rPr lang="en-US" sz="1400" dirty="0" smtClean="0"/>
              <a:t>.</a:t>
            </a:r>
          </a:p>
          <a:p>
            <a:endParaRPr lang="en-US" sz="1400" dirty="0"/>
          </a:p>
          <a:p>
            <a:r>
              <a:rPr lang="en-US" sz="1400" dirty="0"/>
              <a:t>It handles multimedia and graphical content, the new &lt;video&gt;, &lt;audio&gt; and &lt;canvas&gt; elements were added, and support for scalable vector graphics (SVG) content, which was lacking in its predecessor HTML4</a:t>
            </a:r>
            <a:r>
              <a:rPr lang="en-US" sz="1400" dirty="0" smtClean="0"/>
              <a:t>.</a:t>
            </a:r>
          </a:p>
          <a:p>
            <a:endParaRPr lang="en-US" sz="1400" dirty="0"/>
          </a:p>
          <a:p>
            <a:r>
              <a:rPr lang="en-US" sz="1400" dirty="0"/>
              <a:t>The APIs and Document Object Model (DOM) are now fundamental parts of the HTML 5 specification and HTML 5 also better defines the processing for any invalid documents.</a:t>
            </a:r>
          </a:p>
          <a:p>
            <a:endParaRPr lang="en-US" sz="1400" dirty="0"/>
          </a:p>
        </p:txBody>
      </p:sp>
    </p:spTree>
    <p:extLst>
      <p:ext uri="{BB962C8B-B14F-4D97-AF65-F5344CB8AC3E}">
        <p14:creationId xmlns:p14="http://schemas.microsoft.com/office/powerpoint/2010/main" val="412576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US" dirty="0"/>
          </a:p>
        </p:txBody>
      </p:sp>
      <p:sp>
        <p:nvSpPr>
          <p:cNvPr id="3" name="Content Placeholder 2"/>
          <p:cNvSpPr>
            <a:spLocks noGrp="1"/>
          </p:cNvSpPr>
          <p:nvPr>
            <p:ph idx="1"/>
          </p:nvPr>
        </p:nvSpPr>
        <p:spPr>
          <a:xfrm>
            <a:off x="2128721" y="1082877"/>
            <a:ext cx="6413609" cy="4060623"/>
          </a:xfrm>
        </p:spPr>
        <p:txBody>
          <a:bodyPr>
            <a:normAutofit/>
          </a:bodyPr>
          <a:lstStyle/>
          <a:p>
            <a:pPr marL="0" indent="0">
              <a:buNone/>
            </a:pPr>
            <a:r>
              <a:rPr lang="en-US" dirty="0" smtClean="0"/>
              <a:t>CSS:</a:t>
            </a:r>
          </a:p>
          <a:p>
            <a:r>
              <a:rPr lang="en-US" sz="1400" dirty="0" smtClean="0"/>
              <a:t>We have used CSS3 for our project.</a:t>
            </a:r>
            <a:endParaRPr lang="en-US" sz="1400" dirty="0"/>
          </a:p>
          <a:p>
            <a:r>
              <a:rPr lang="en-US" sz="1400" dirty="0"/>
              <a:t>Unlike CSS2, which was comprised of a single document, CSS3 has its specifications divided into many individual modules, which makes CSS3 a whole lot easier to handle.</a:t>
            </a:r>
          </a:p>
          <a:p>
            <a:r>
              <a:rPr lang="en-US" sz="1400" dirty="0"/>
              <a:t>With CSS3, the designers can now use special fonts, like those available in Google Fonts and Typecast. Earlier, with CSS and CSS2, designers could only use “web safe fonts” for being 100% sure to use fonts that would always display the same on every machine. </a:t>
            </a:r>
            <a:endParaRPr lang="en-US" sz="1400" dirty="0" smtClean="0"/>
          </a:p>
          <a:p>
            <a:r>
              <a:rPr lang="en-US" sz="1400" dirty="0"/>
              <a:t>CSS3 has the capability to split text sections into multiple columns so that it can be read as a newspaper. In CSS2, the developers had difficulty because the standard was not equipped with automatically breaking of the text so that it fits within a box. </a:t>
            </a:r>
            <a:endParaRPr lang="en-US" sz="1400" dirty="0" smtClean="0"/>
          </a:p>
          <a:p>
            <a:r>
              <a:rPr lang="en-US" sz="1400" dirty="0" smtClean="0"/>
              <a:t>CSS3 introduced several modules including Media Queries, which makes it easier to make our designs responsive for different device size.</a:t>
            </a:r>
            <a:endParaRPr lang="en-US" sz="1400" dirty="0"/>
          </a:p>
        </p:txBody>
      </p:sp>
    </p:spTree>
    <p:extLst>
      <p:ext uri="{BB962C8B-B14F-4D97-AF65-F5344CB8AC3E}">
        <p14:creationId xmlns:p14="http://schemas.microsoft.com/office/powerpoint/2010/main" val="2923058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US" dirty="0"/>
          </a:p>
        </p:txBody>
      </p:sp>
      <p:sp>
        <p:nvSpPr>
          <p:cNvPr id="3" name="Content Placeholder 2"/>
          <p:cNvSpPr>
            <a:spLocks noGrp="1"/>
          </p:cNvSpPr>
          <p:nvPr>
            <p:ph idx="1"/>
          </p:nvPr>
        </p:nvSpPr>
        <p:spPr>
          <a:xfrm>
            <a:off x="2128721" y="1082877"/>
            <a:ext cx="6413609" cy="4060623"/>
          </a:xfrm>
        </p:spPr>
        <p:txBody>
          <a:bodyPr>
            <a:normAutofit/>
          </a:bodyPr>
          <a:lstStyle/>
          <a:p>
            <a:pPr marL="0" indent="0">
              <a:buNone/>
            </a:pPr>
            <a:r>
              <a:rPr lang="en-US" dirty="0" smtClean="0"/>
              <a:t>Bootstrap:</a:t>
            </a:r>
          </a:p>
          <a:p>
            <a:pPr marL="0" indent="0">
              <a:buNone/>
            </a:pPr>
            <a:r>
              <a:rPr lang="en-US" sz="1400" dirty="0" smtClean="0"/>
              <a:t>We have used Twitter Bootstrap 4 for our frontend implementation. And for good reasons such as:</a:t>
            </a:r>
            <a:endParaRPr lang="en-US" sz="1400" dirty="0"/>
          </a:p>
          <a:p>
            <a:r>
              <a:rPr lang="en-US" sz="1400" dirty="0" smtClean="0"/>
              <a:t>Revolutionary grid system</a:t>
            </a:r>
            <a:r>
              <a:rPr lang="en-US" sz="1400" dirty="0"/>
              <a:t>. </a:t>
            </a:r>
            <a:r>
              <a:rPr lang="en-US" sz="1400" dirty="0" smtClean="0"/>
              <a:t>It </a:t>
            </a:r>
            <a:r>
              <a:rPr lang="en-US" sz="1400" dirty="0"/>
              <a:t>is built on responsive 12-column grids, layouts and components. Offsetting &amp; Nesting of columns is also possible in both fixed and fluid width layouts.</a:t>
            </a:r>
          </a:p>
          <a:p>
            <a:r>
              <a:rPr lang="en-US" sz="1400" dirty="0" smtClean="0"/>
              <a:t>All fundamental </a:t>
            </a:r>
            <a:r>
              <a:rPr lang="en-US" sz="1400" dirty="0"/>
              <a:t>HTML elements have been styled and enhanced with extensible classes.</a:t>
            </a:r>
            <a:endParaRPr lang="en-US" sz="1400" dirty="0" smtClean="0"/>
          </a:p>
          <a:p>
            <a:r>
              <a:rPr lang="en-US" sz="1400" dirty="0" smtClean="0"/>
              <a:t>It has an extensive </a:t>
            </a:r>
            <a:r>
              <a:rPr lang="en-US" sz="1400" dirty="0"/>
              <a:t>list of components. Whether </a:t>
            </a:r>
            <a:r>
              <a:rPr lang="en-US" sz="1400" dirty="0" smtClean="0"/>
              <a:t>we </a:t>
            </a:r>
            <a:r>
              <a:rPr lang="en-US" sz="1400" dirty="0"/>
              <a:t>need drop down menus, pagination or alert boxes, Bootstrap has got </a:t>
            </a:r>
            <a:r>
              <a:rPr lang="en-US" sz="1400" dirty="0" smtClean="0"/>
              <a:t>us </a:t>
            </a:r>
            <a:r>
              <a:rPr lang="en-US" sz="1400" dirty="0"/>
              <a:t>covered.</a:t>
            </a:r>
          </a:p>
          <a:p>
            <a:r>
              <a:rPr lang="en-US" sz="1400" dirty="0" smtClean="0"/>
              <a:t>The latest Bootstrap has so much support for utilities that, it has increased the development speed dramatically.</a:t>
            </a:r>
            <a:endParaRPr lang="en-US" sz="1400" dirty="0"/>
          </a:p>
        </p:txBody>
      </p:sp>
    </p:spTree>
    <p:extLst>
      <p:ext uri="{BB962C8B-B14F-4D97-AF65-F5344CB8AC3E}">
        <p14:creationId xmlns:p14="http://schemas.microsoft.com/office/powerpoint/2010/main" val="1387755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rmAutofit/>
          </a:bodyPr>
          <a:lstStyle/>
          <a:p>
            <a:pPr algn="l"/>
            <a:r>
              <a:rPr lang="en-US" dirty="0"/>
              <a:t>OUTLINE</a:t>
            </a:r>
          </a:p>
        </p:txBody>
      </p:sp>
      <p:sp>
        <p:nvSpPr>
          <p:cNvPr id="5" name="Content Placeholder 4"/>
          <p:cNvSpPr>
            <a:spLocks noGrp="1"/>
          </p:cNvSpPr>
          <p:nvPr>
            <p:ph idx="1"/>
          </p:nvPr>
        </p:nvSpPr>
        <p:spPr>
          <a:xfrm>
            <a:off x="2434131" y="968348"/>
            <a:ext cx="6108199" cy="3893977"/>
          </a:xfrm>
        </p:spPr>
        <p:txBody>
          <a:bodyPr>
            <a:normAutofit fontScale="85000" lnSpcReduction="20000"/>
          </a:bodyPr>
          <a:lstStyle/>
          <a:p>
            <a:r>
              <a:rPr lang="en-US" sz="2400" dirty="0" smtClean="0"/>
              <a:t>Introduction</a:t>
            </a:r>
          </a:p>
          <a:p>
            <a:r>
              <a:rPr lang="en-US" sz="2400" dirty="0" smtClean="0"/>
              <a:t>Motivation</a:t>
            </a:r>
            <a:endParaRPr lang="en-US" sz="2400" dirty="0"/>
          </a:p>
          <a:p>
            <a:r>
              <a:rPr lang="en-US" sz="2400" dirty="0" smtClean="0"/>
              <a:t>Objective</a:t>
            </a:r>
          </a:p>
          <a:p>
            <a:r>
              <a:rPr lang="en-US" sz="2400" dirty="0" smtClean="0"/>
              <a:t>Previous Works</a:t>
            </a:r>
          </a:p>
          <a:p>
            <a:r>
              <a:rPr lang="en-US" sz="2400" dirty="0" smtClean="0"/>
              <a:t>Advantages</a:t>
            </a:r>
          </a:p>
          <a:p>
            <a:r>
              <a:rPr lang="en-US" sz="2400" dirty="0" smtClean="0"/>
              <a:t>Methodology</a:t>
            </a:r>
          </a:p>
          <a:p>
            <a:r>
              <a:rPr lang="en-US" sz="2400" dirty="0" smtClean="0"/>
              <a:t>Requirements</a:t>
            </a:r>
          </a:p>
          <a:p>
            <a:r>
              <a:rPr lang="en-US" sz="2400" dirty="0" smtClean="0"/>
              <a:t>Diagrams </a:t>
            </a:r>
            <a:endParaRPr lang="en-US" sz="2400" dirty="0"/>
          </a:p>
          <a:p>
            <a:r>
              <a:rPr lang="en-US" sz="2400" dirty="0" smtClean="0"/>
              <a:t>Implementation</a:t>
            </a:r>
            <a:endParaRPr lang="en-US" sz="2400" dirty="0"/>
          </a:p>
          <a:p>
            <a:r>
              <a:rPr lang="en-US" sz="2400" dirty="0" smtClean="0"/>
              <a:t>Limitation</a:t>
            </a:r>
          </a:p>
          <a:p>
            <a:r>
              <a:rPr lang="en-US" sz="2400" dirty="0" smtClean="0"/>
              <a:t>Future Scope</a:t>
            </a:r>
            <a:endParaRPr lang="en-US" sz="2400" dirty="0"/>
          </a:p>
          <a:p>
            <a:r>
              <a:rPr lang="en-US" sz="2400" dirty="0"/>
              <a:t>Conclusion</a:t>
            </a:r>
          </a:p>
          <a:p>
            <a:endParaRPr lang="en-US" dirty="0"/>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US" dirty="0"/>
          </a:p>
        </p:txBody>
      </p:sp>
      <p:sp>
        <p:nvSpPr>
          <p:cNvPr id="3" name="Content Placeholder 2"/>
          <p:cNvSpPr>
            <a:spLocks noGrp="1"/>
          </p:cNvSpPr>
          <p:nvPr>
            <p:ph idx="1"/>
          </p:nvPr>
        </p:nvSpPr>
        <p:spPr>
          <a:xfrm>
            <a:off x="2128721" y="1082877"/>
            <a:ext cx="6413609" cy="4060623"/>
          </a:xfrm>
        </p:spPr>
        <p:txBody>
          <a:bodyPr>
            <a:normAutofit/>
          </a:bodyPr>
          <a:lstStyle/>
          <a:p>
            <a:pPr marL="0" indent="0">
              <a:buNone/>
            </a:pPr>
            <a:r>
              <a:rPr lang="en-US" dirty="0" smtClean="0"/>
              <a:t>PHP:</a:t>
            </a:r>
          </a:p>
          <a:p>
            <a:pPr marL="0" indent="0">
              <a:buNone/>
            </a:pPr>
            <a:r>
              <a:rPr lang="en-US" sz="1400" dirty="0" smtClean="0"/>
              <a:t>We have used PHP as the main language to build our system backend. And for good reasons such as:</a:t>
            </a:r>
          </a:p>
          <a:p>
            <a:pPr marL="0" indent="0">
              <a:buNone/>
            </a:pPr>
            <a:endParaRPr lang="en-US" sz="1400" dirty="0"/>
          </a:p>
          <a:p>
            <a:r>
              <a:rPr lang="en-US" sz="1800" b="1" dirty="0"/>
              <a:t>Easy </a:t>
            </a:r>
            <a:r>
              <a:rPr lang="en-US" sz="1800" dirty="0"/>
              <a:t>and</a:t>
            </a:r>
            <a:r>
              <a:rPr lang="en-US" sz="1800" b="1" dirty="0"/>
              <a:t> quick start </a:t>
            </a:r>
            <a:endParaRPr lang="en-US" sz="1800" b="1" dirty="0" smtClean="0"/>
          </a:p>
          <a:p>
            <a:r>
              <a:rPr lang="en-US" sz="1800" b="1" dirty="0" smtClean="0"/>
              <a:t>Simplistic nature </a:t>
            </a:r>
            <a:r>
              <a:rPr lang="en-US" sz="1800" dirty="0"/>
              <a:t>and</a:t>
            </a:r>
            <a:r>
              <a:rPr lang="en-US" sz="1800" b="1" dirty="0"/>
              <a:t> cross platform availability</a:t>
            </a:r>
            <a:endParaRPr lang="en-US" sz="1800" dirty="0" smtClean="0"/>
          </a:p>
          <a:p>
            <a:r>
              <a:rPr lang="en-US" sz="1800" b="1" dirty="0"/>
              <a:t>PHP is language created for </a:t>
            </a:r>
            <a:r>
              <a:rPr lang="en-US" sz="1800" b="1" dirty="0" smtClean="0"/>
              <a:t>web</a:t>
            </a:r>
          </a:p>
          <a:p>
            <a:r>
              <a:rPr lang="en-US" sz="1800" b="1" dirty="0"/>
              <a:t>Community</a:t>
            </a:r>
            <a:r>
              <a:rPr lang="en-US" sz="1800" dirty="0"/>
              <a:t> and </a:t>
            </a:r>
            <a:r>
              <a:rPr lang="en-US" sz="1800" b="1" dirty="0" smtClean="0"/>
              <a:t>resources</a:t>
            </a:r>
          </a:p>
          <a:p>
            <a:r>
              <a:rPr lang="en-US" sz="1800" b="1" dirty="0"/>
              <a:t>Hosting availability</a:t>
            </a:r>
            <a:endParaRPr lang="en-US" sz="1800" dirty="0"/>
          </a:p>
        </p:txBody>
      </p:sp>
    </p:spTree>
    <p:extLst>
      <p:ext uri="{BB962C8B-B14F-4D97-AF65-F5344CB8AC3E}">
        <p14:creationId xmlns:p14="http://schemas.microsoft.com/office/powerpoint/2010/main" val="3504361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a:t>
            </a:r>
            <a:endParaRPr lang="en-US" dirty="0"/>
          </a:p>
        </p:txBody>
      </p:sp>
      <p:sp>
        <p:nvSpPr>
          <p:cNvPr id="3" name="Content Placeholder 2"/>
          <p:cNvSpPr>
            <a:spLocks noGrp="1"/>
          </p:cNvSpPr>
          <p:nvPr>
            <p:ph idx="1"/>
          </p:nvPr>
        </p:nvSpPr>
        <p:spPr>
          <a:xfrm>
            <a:off x="2128721" y="1082877"/>
            <a:ext cx="6413609" cy="4060623"/>
          </a:xfrm>
        </p:spPr>
        <p:txBody>
          <a:bodyPr>
            <a:normAutofit/>
          </a:bodyPr>
          <a:lstStyle/>
          <a:p>
            <a:pPr marL="0" indent="0">
              <a:buNone/>
            </a:pPr>
            <a:r>
              <a:rPr lang="en-US" dirty="0" smtClean="0"/>
              <a:t>MySQL:</a:t>
            </a:r>
          </a:p>
          <a:p>
            <a:pPr marL="0" indent="0">
              <a:buNone/>
            </a:pPr>
            <a:r>
              <a:rPr lang="en-US" sz="1400" dirty="0" smtClean="0"/>
              <a:t>We have used MySQL for the database to build our system. And for good reasons such as:</a:t>
            </a:r>
          </a:p>
          <a:p>
            <a:pPr marL="0" indent="0">
              <a:buNone/>
            </a:pPr>
            <a:endParaRPr lang="en-US" sz="1400" dirty="0"/>
          </a:p>
          <a:p>
            <a:r>
              <a:rPr lang="en-US" sz="1800" b="1" dirty="0"/>
              <a:t>MySQL is considered proven</a:t>
            </a:r>
          </a:p>
          <a:p>
            <a:r>
              <a:rPr lang="en-US" sz="1800" b="1" dirty="0" smtClean="0"/>
              <a:t>Less maintenance</a:t>
            </a:r>
            <a:endParaRPr lang="en-US" sz="1800" dirty="0" smtClean="0"/>
          </a:p>
          <a:p>
            <a:r>
              <a:rPr lang="en-US" sz="1800" b="1" dirty="0"/>
              <a:t>MySQL is </a:t>
            </a:r>
            <a:r>
              <a:rPr lang="en-US" sz="1800" b="1" dirty="0" smtClean="0"/>
              <a:t>scalable</a:t>
            </a:r>
          </a:p>
          <a:p>
            <a:r>
              <a:rPr lang="en-US" sz="1800" b="1" dirty="0"/>
              <a:t>Great transactional </a:t>
            </a:r>
            <a:r>
              <a:rPr lang="en-US" sz="1800" b="1" dirty="0" smtClean="0"/>
              <a:t>support</a:t>
            </a:r>
          </a:p>
          <a:p>
            <a:r>
              <a:rPr lang="en-US" sz="1800" b="1" dirty="0"/>
              <a:t>RDBMS </a:t>
            </a:r>
            <a:r>
              <a:rPr lang="en-US" sz="1800" b="1" dirty="0" smtClean="0"/>
              <a:t>support</a:t>
            </a:r>
            <a:endParaRPr lang="en-US" sz="1800" b="1" dirty="0"/>
          </a:p>
        </p:txBody>
      </p:sp>
    </p:spTree>
    <p:extLst>
      <p:ext uri="{BB962C8B-B14F-4D97-AF65-F5344CB8AC3E}">
        <p14:creationId xmlns:p14="http://schemas.microsoft.com/office/powerpoint/2010/main" val="30241344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8721" y="79930"/>
            <a:ext cx="6413610" cy="572644"/>
          </a:xfrm>
        </p:spPr>
        <p:txBody>
          <a:bodyPr>
            <a:normAutofit/>
          </a:bodyPr>
          <a:lstStyle/>
          <a:p>
            <a:r>
              <a:rPr lang="en-US" dirty="0" smtClean="0"/>
              <a:t>Screenshots</a:t>
            </a:r>
            <a:endParaRPr lang="en-US" dirty="0"/>
          </a:p>
        </p:txBody>
      </p:sp>
      <p:sp>
        <p:nvSpPr>
          <p:cNvPr id="3" name="Content Placeholder 2"/>
          <p:cNvSpPr>
            <a:spLocks noGrp="1"/>
          </p:cNvSpPr>
          <p:nvPr>
            <p:ph idx="1"/>
          </p:nvPr>
        </p:nvSpPr>
        <p:spPr>
          <a:xfrm>
            <a:off x="2128721" y="1581150"/>
            <a:ext cx="6413609" cy="1905000"/>
          </a:xfrm>
        </p:spPr>
        <p:txBody>
          <a:bodyPr>
            <a:normAutofit/>
          </a:bodyPr>
          <a:lstStyle/>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652574"/>
            <a:ext cx="4953000" cy="4111435"/>
          </a:xfrm>
          <a:prstGeom prst="rect">
            <a:avLst/>
          </a:prstGeom>
        </p:spPr>
      </p:pic>
      <p:sp>
        <p:nvSpPr>
          <p:cNvPr id="5" name="TextBox 4"/>
          <p:cNvSpPr txBox="1"/>
          <p:nvPr/>
        </p:nvSpPr>
        <p:spPr>
          <a:xfrm>
            <a:off x="4420152" y="4774168"/>
            <a:ext cx="2361096" cy="369332"/>
          </a:xfrm>
          <a:prstGeom prst="rect">
            <a:avLst/>
          </a:prstGeom>
          <a:noFill/>
        </p:spPr>
        <p:txBody>
          <a:bodyPr wrap="none" rtlCol="0">
            <a:spAutoFit/>
          </a:bodyPr>
          <a:lstStyle/>
          <a:p>
            <a:r>
              <a:rPr lang="en-US" dirty="0" smtClean="0">
                <a:solidFill>
                  <a:srgbClr val="F4D0E3"/>
                </a:solidFill>
              </a:rPr>
              <a:t>Fig: Homepage – Part 1</a:t>
            </a:r>
            <a:endParaRPr lang="en-US" dirty="0">
              <a:solidFill>
                <a:srgbClr val="F4D0E3"/>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8721" y="79930"/>
            <a:ext cx="6413610" cy="572644"/>
          </a:xfrm>
        </p:spPr>
        <p:txBody>
          <a:bodyPr>
            <a:normAutofit/>
          </a:bodyPr>
          <a:lstStyle/>
          <a:p>
            <a:r>
              <a:rPr lang="en-US" dirty="0" smtClean="0"/>
              <a:t>Screenshots</a:t>
            </a:r>
            <a:endParaRPr lang="en-US" dirty="0"/>
          </a:p>
        </p:txBody>
      </p:sp>
      <p:sp>
        <p:nvSpPr>
          <p:cNvPr id="3" name="Content Placeholder 2"/>
          <p:cNvSpPr>
            <a:spLocks noGrp="1"/>
          </p:cNvSpPr>
          <p:nvPr>
            <p:ph idx="1"/>
          </p:nvPr>
        </p:nvSpPr>
        <p:spPr>
          <a:xfrm>
            <a:off x="2128721" y="1581150"/>
            <a:ext cx="6413609" cy="1905000"/>
          </a:xfrm>
        </p:spPr>
        <p:txBody>
          <a:bodyPr>
            <a:normAutofit/>
          </a:bodyPr>
          <a:lstStyle/>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5225" y="662099"/>
            <a:ext cx="4800600" cy="4122313"/>
          </a:xfrm>
          <a:prstGeom prst="rect">
            <a:avLst/>
          </a:prstGeom>
        </p:spPr>
      </p:pic>
      <p:sp>
        <p:nvSpPr>
          <p:cNvPr id="6" name="TextBox 5"/>
          <p:cNvSpPr txBox="1"/>
          <p:nvPr/>
        </p:nvSpPr>
        <p:spPr>
          <a:xfrm>
            <a:off x="4154977" y="4774168"/>
            <a:ext cx="2361096" cy="369332"/>
          </a:xfrm>
          <a:prstGeom prst="rect">
            <a:avLst/>
          </a:prstGeom>
          <a:noFill/>
        </p:spPr>
        <p:txBody>
          <a:bodyPr wrap="none" rtlCol="0">
            <a:spAutoFit/>
          </a:bodyPr>
          <a:lstStyle/>
          <a:p>
            <a:r>
              <a:rPr lang="en-US" dirty="0" smtClean="0">
                <a:solidFill>
                  <a:srgbClr val="F4D0E3"/>
                </a:solidFill>
              </a:rPr>
              <a:t>Fig: Homepage – Part 2</a:t>
            </a:r>
            <a:endParaRPr lang="en-US" dirty="0">
              <a:solidFill>
                <a:srgbClr val="F4D0E3"/>
              </a:solidFill>
            </a:endParaRPr>
          </a:p>
        </p:txBody>
      </p:sp>
    </p:spTree>
    <p:extLst>
      <p:ext uri="{BB962C8B-B14F-4D97-AF65-F5344CB8AC3E}">
        <p14:creationId xmlns:p14="http://schemas.microsoft.com/office/powerpoint/2010/main" val="10977010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7296" y="388035"/>
            <a:ext cx="6413610" cy="572644"/>
          </a:xfrm>
        </p:spPr>
        <p:txBody>
          <a:bodyPr>
            <a:normAutofit/>
          </a:bodyPr>
          <a:lstStyle/>
          <a:p>
            <a:r>
              <a:rPr lang="en-US" dirty="0" smtClean="0"/>
              <a:t>Screenshots</a:t>
            </a:r>
            <a:endParaRPr lang="en-US" dirty="0"/>
          </a:p>
        </p:txBody>
      </p:sp>
      <p:sp>
        <p:nvSpPr>
          <p:cNvPr id="3" name="Content Placeholder 2"/>
          <p:cNvSpPr>
            <a:spLocks noGrp="1"/>
          </p:cNvSpPr>
          <p:nvPr>
            <p:ph idx="1"/>
          </p:nvPr>
        </p:nvSpPr>
        <p:spPr>
          <a:xfrm>
            <a:off x="2128721" y="1581150"/>
            <a:ext cx="6413609" cy="1905000"/>
          </a:xfrm>
        </p:spPr>
        <p:txBody>
          <a:bodyPr>
            <a:normAutofit/>
          </a:bodyPr>
          <a:lstStyle/>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721" y="1358384"/>
            <a:ext cx="6705600" cy="3259530"/>
          </a:xfrm>
          <a:prstGeom prst="rect">
            <a:avLst/>
          </a:prstGeom>
        </p:spPr>
      </p:pic>
      <p:sp>
        <p:nvSpPr>
          <p:cNvPr id="6" name="TextBox 5"/>
          <p:cNvSpPr txBox="1"/>
          <p:nvPr/>
        </p:nvSpPr>
        <p:spPr>
          <a:xfrm>
            <a:off x="4419600" y="4656014"/>
            <a:ext cx="1594732" cy="369332"/>
          </a:xfrm>
          <a:prstGeom prst="rect">
            <a:avLst/>
          </a:prstGeom>
          <a:noFill/>
        </p:spPr>
        <p:txBody>
          <a:bodyPr wrap="none" rtlCol="0">
            <a:spAutoFit/>
          </a:bodyPr>
          <a:lstStyle/>
          <a:p>
            <a:r>
              <a:rPr lang="en-US" dirty="0" smtClean="0">
                <a:solidFill>
                  <a:srgbClr val="F4D0E3"/>
                </a:solidFill>
              </a:rPr>
              <a:t>Fig: Newsletter</a:t>
            </a:r>
            <a:endParaRPr lang="en-US" dirty="0">
              <a:solidFill>
                <a:srgbClr val="F4D0E3"/>
              </a:solidFill>
            </a:endParaRPr>
          </a:p>
        </p:txBody>
      </p:sp>
    </p:spTree>
    <p:extLst>
      <p:ext uri="{BB962C8B-B14F-4D97-AF65-F5344CB8AC3E}">
        <p14:creationId xmlns:p14="http://schemas.microsoft.com/office/powerpoint/2010/main" val="4388483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0"/>
            <a:ext cx="6413610" cy="572644"/>
          </a:xfrm>
        </p:spPr>
        <p:txBody>
          <a:bodyPr>
            <a:normAutofit/>
          </a:bodyPr>
          <a:lstStyle/>
          <a:p>
            <a:r>
              <a:rPr lang="en-US" dirty="0" smtClean="0"/>
              <a:t>Screenshots</a:t>
            </a:r>
            <a:endParaRPr lang="en-US" dirty="0"/>
          </a:p>
        </p:txBody>
      </p:sp>
      <p:sp>
        <p:nvSpPr>
          <p:cNvPr id="3" name="Content Placeholder 2"/>
          <p:cNvSpPr>
            <a:spLocks noGrp="1"/>
          </p:cNvSpPr>
          <p:nvPr>
            <p:ph idx="1"/>
          </p:nvPr>
        </p:nvSpPr>
        <p:spPr>
          <a:xfrm>
            <a:off x="2128721" y="1581150"/>
            <a:ext cx="6413609" cy="1905000"/>
          </a:xfrm>
        </p:spPr>
        <p:txBody>
          <a:bodyPr>
            <a:normAutofit/>
          </a:bodyPr>
          <a:lstStyle/>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p:txBody>
      </p:sp>
      <p:sp>
        <p:nvSpPr>
          <p:cNvPr id="6" name="TextBox 5"/>
          <p:cNvSpPr txBox="1"/>
          <p:nvPr/>
        </p:nvSpPr>
        <p:spPr>
          <a:xfrm>
            <a:off x="4876800" y="4859730"/>
            <a:ext cx="2099870" cy="307777"/>
          </a:xfrm>
          <a:prstGeom prst="rect">
            <a:avLst/>
          </a:prstGeom>
          <a:noFill/>
        </p:spPr>
        <p:txBody>
          <a:bodyPr wrap="none" rtlCol="0">
            <a:spAutoFit/>
          </a:bodyPr>
          <a:lstStyle/>
          <a:p>
            <a:r>
              <a:rPr lang="en-US" sz="1400" dirty="0" smtClean="0">
                <a:solidFill>
                  <a:srgbClr val="F4D0E3"/>
                </a:solidFill>
              </a:rPr>
              <a:t>Fig: Become A Donor Page</a:t>
            </a:r>
            <a:endParaRPr lang="en-US" sz="1400" dirty="0">
              <a:solidFill>
                <a:srgbClr val="F4D0E3"/>
              </a:solidFill>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2593" b="2593"/>
          <a:stretch/>
        </p:blipFill>
        <p:spPr>
          <a:xfrm>
            <a:off x="3588567" y="570808"/>
            <a:ext cx="3574233" cy="4288922"/>
          </a:xfrm>
          <a:prstGeom prst="rect">
            <a:avLst/>
          </a:prstGeom>
        </p:spPr>
      </p:pic>
    </p:spTree>
    <p:extLst>
      <p:ext uri="{BB962C8B-B14F-4D97-AF65-F5344CB8AC3E}">
        <p14:creationId xmlns:p14="http://schemas.microsoft.com/office/powerpoint/2010/main" val="8257529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9050"/>
            <a:ext cx="6413610" cy="572644"/>
          </a:xfrm>
        </p:spPr>
        <p:txBody>
          <a:bodyPr>
            <a:normAutofit/>
          </a:bodyPr>
          <a:lstStyle/>
          <a:p>
            <a:r>
              <a:rPr lang="en-US" dirty="0" smtClean="0"/>
              <a:t>Screenshots</a:t>
            </a:r>
            <a:endParaRPr lang="en-US" dirty="0"/>
          </a:p>
        </p:txBody>
      </p:sp>
      <p:sp>
        <p:nvSpPr>
          <p:cNvPr id="3" name="Content Placeholder 2"/>
          <p:cNvSpPr>
            <a:spLocks noGrp="1"/>
          </p:cNvSpPr>
          <p:nvPr>
            <p:ph idx="1"/>
          </p:nvPr>
        </p:nvSpPr>
        <p:spPr>
          <a:xfrm>
            <a:off x="2128721" y="1581150"/>
            <a:ext cx="6413609" cy="1905000"/>
          </a:xfrm>
        </p:spPr>
        <p:txBody>
          <a:bodyPr>
            <a:normAutofit/>
          </a:bodyPr>
          <a:lstStyle/>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p:txBody>
      </p:sp>
      <p:sp>
        <p:nvSpPr>
          <p:cNvPr id="6" name="TextBox 5"/>
          <p:cNvSpPr txBox="1"/>
          <p:nvPr/>
        </p:nvSpPr>
        <p:spPr>
          <a:xfrm>
            <a:off x="4495800" y="4774168"/>
            <a:ext cx="2033314" cy="369332"/>
          </a:xfrm>
          <a:prstGeom prst="rect">
            <a:avLst/>
          </a:prstGeom>
          <a:noFill/>
        </p:spPr>
        <p:txBody>
          <a:bodyPr wrap="none" rtlCol="0">
            <a:spAutoFit/>
          </a:bodyPr>
          <a:lstStyle/>
          <a:p>
            <a:r>
              <a:rPr lang="en-US" dirty="0" smtClean="0">
                <a:solidFill>
                  <a:srgbClr val="F4D0E3"/>
                </a:solidFill>
              </a:rPr>
              <a:t>Fig: All Donors Page</a:t>
            </a:r>
            <a:endParaRPr lang="en-US" dirty="0">
              <a:solidFill>
                <a:srgbClr val="F4D0E3"/>
              </a:solidFill>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5263"/>
          <a:stretch/>
        </p:blipFill>
        <p:spPr>
          <a:xfrm>
            <a:off x="3048000" y="564163"/>
            <a:ext cx="4926795" cy="4217387"/>
          </a:xfrm>
          <a:prstGeom prst="rect">
            <a:avLst/>
          </a:prstGeom>
        </p:spPr>
      </p:pic>
    </p:spTree>
    <p:extLst>
      <p:ext uri="{BB962C8B-B14F-4D97-AF65-F5344CB8AC3E}">
        <p14:creationId xmlns:p14="http://schemas.microsoft.com/office/powerpoint/2010/main" val="25066659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380174"/>
            <a:ext cx="6413610" cy="572644"/>
          </a:xfrm>
        </p:spPr>
        <p:txBody>
          <a:bodyPr>
            <a:normAutofit/>
          </a:bodyPr>
          <a:lstStyle/>
          <a:p>
            <a:r>
              <a:rPr lang="en-US" dirty="0" smtClean="0"/>
              <a:t>Screenshots</a:t>
            </a:r>
            <a:endParaRPr lang="en-US" dirty="0"/>
          </a:p>
        </p:txBody>
      </p:sp>
      <p:sp>
        <p:nvSpPr>
          <p:cNvPr id="3" name="Content Placeholder 2"/>
          <p:cNvSpPr>
            <a:spLocks noGrp="1"/>
          </p:cNvSpPr>
          <p:nvPr>
            <p:ph idx="1"/>
          </p:nvPr>
        </p:nvSpPr>
        <p:spPr>
          <a:xfrm>
            <a:off x="2128721" y="1581150"/>
            <a:ext cx="6413609" cy="1905000"/>
          </a:xfrm>
        </p:spPr>
        <p:txBody>
          <a:bodyPr>
            <a:normAutofit/>
          </a:bodyPr>
          <a:lstStyle/>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p:txBody>
      </p:sp>
      <p:sp>
        <p:nvSpPr>
          <p:cNvPr id="6" name="TextBox 5"/>
          <p:cNvSpPr txBox="1"/>
          <p:nvPr/>
        </p:nvSpPr>
        <p:spPr>
          <a:xfrm>
            <a:off x="4399948" y="4290939"/>
            <a:ext cx="1933093" cy="369332"/>
          </a:xfrm>
          <a:prstGeom prst="rect">
            <a:avLst/>
          </a:prstGeom>
          <a:noFill/>
        </p:spPr>
        <p:txBody>
          <a:bodyPr wrap="none" rtlCol="0">
            <a:spAutoFit/>
          </a:bodyPr>
          <a:lstStyle/>
          <a:p>
            <a:r>
              <a:rPr lang="en-US" dirty="0" smtClean="0">
                <a:solidFill>
                  <a:srgbClr val="F4D0E3"/>
                </a:solidFill>
              </a:rPr>
              <a:t>Fig: About Us Page</a:t>
            </a:r>
            <a:endParaRPr lang="en-US" dirty="0">
              <a:solidFill>
                <a:srgbClr val="F4D0E3"/>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1281271"/>
            <a:ext cx="6871502" cy="2504757"/>
          </a:xfrm>
          <a:prstGeom prst="rect">
            <a:avLst/>
          </a:prstGeom>
        </p:spPr>
      </p:pic>
    </p:spTree>
    <p:extLst>
      <p:ext uri="{BB962C8B-B14F-4D97-AF65-F5344CB8AC3E}">
        <p14:creationId xmlns:p14="http://schemas.microsoft.com/office/powerpoint/2010/main" val="34545717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380174"/>
            <a:ext cx="6413610" cy="572644"/>
          </a:xfrm>
        </p:spPr>
        <p:txBody>
          <a:bodyPr>
            <a:normAutofit/>
          </a:bodyPr>
          <a:lstStyle/>
          <a:p>
            <a:r>
              <a:rPr lang="en-US" dirty="0" smtClean="0"/>
              <a:t>Screenshots</a:t>
            </a:r>
            <a:endParaRPr lang="en-US" dirty="0"/>
          </a:p>
        </p:txBody>
      </p:sp>
      <p:sp>
        <p:nvSpPr>
          <p:cNvPr id="3" name="Content Placeholder 2"/>
          <p:cNvSpPr>
            <a:spLocks noGrp="1"/>
          </p:cNvSpPr>
          <p:nvPr>
            <p:ph idx="1"/>
          </p:nvPr>
        </p:nvSpPr>
        <p:spPr>
          <a:xfrm>
            <a:off x="2128721" y="1581150"/>
            <a:ext cx="6413609" cy="1905000"/>
          </a:xfrm>
        </p:spPr>
        <p:txBody>
          <a:bodyPr>
            <a:normAutofit/>
          </a:bodyPr>
          <a:lstStyle/>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p:txBody>
      </p:sp>
      <p:sp>
        <p:nvSpPr>
          <p:cNvPr id="6" name="TextBox 5"/>
          <p:cNvSpPr txBox="1"/>
          <p:nvPr/>
        </p:nvSpPr>
        <p:spPr>
          <a:xfrm>
            <a:off x="4541566" y="4532962"/>
            <a:ext cx="2136034" cy="369332"/>
          </a:xfrm>
          <a:prstGeom prst="rect">
            <a:avLst/>
          </a:prstGeom>
          <a:noFill/>
        </p:spPr>
        <p:txBody>
          <a:bodyPr wrap="none" rtlCol="0">
            <a:spAutoFit/>
          </a:bodyPr>
          <a:lstStyle/>
          <a:p>
            <a:r>
              <a:rPr lang="en-US" dirty="0" smtClean="0">
                <a:solidFill>
                  <a:srgbClr val="F4D0E3"/>
                </a:solidFill>
              </a:rPr>
              <a:t>Fig: Testimonial Page</a:t>
            </a:r>
            <a:endParaRPr lang="en-US" dirty="0">
              <a:solidFill>
                <a:srgbClr val="F4D0E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296" y="952818"/>
            <a:ext cx="6801855" cy="3395882"/>
          </a:xfrm>
          <a:prstGeom prst="rect">
            <a:avLst/>
          </a:prstGeom>
        </p:spPr>
      </p:pic>
    </p:spTree>
    <p:extLst>
      <p:ext uri="{BB962C8B-B14F-4D97-AF65-F5344CB8AC3E}">
        <p14:creationId xmlns:p14="http://schemas.microsoft.com/office/powerpoint/2010/main" val="853571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6820" y="14260"/>
            <a:ext cx="6413610" cy="572644"/>
          </a:xfrm>
        </p:spPr>
        <p:txBody>
          <a:bodyPr>
            <a:normAutofit/>
          </a:bodyPr>
          <a:lstStyle/>
          <a:p>
            <a:r>
              <a:rPr lang="en-US" dirty="0" smtClean="0"/>
              <a:t>Screenshots</a:t>
            </a:r>
            <a:endParaRPr lang="en-US" dirty="0"/>
          </a:p>
        </p:txBody>
      </p:sp>
      <p:sp>
        <p:nvSpPr>
          <p:cNvPr id="3" name="Content Placeholder 2"/>
          <p:cNvSpPr>
            <a:spLocks noGrp="1"/>
          </p:cNvSpPr>
          <p:nvPr>
            <p:ph idx="1"/>
          </p:nvPr>
        </p:nvSpPr>
        <p:spPr>
          <a:xfrm>
            <a:off x="2128721" y="1581150"/>
            <a:ext cx="6413609" cy="1905000"/>
          </a:xfrm>
        </p:spPr>
        <p:txBody>
          <a:bodyPr>
            <a:normAutofit/>
          </a:bodyPr>
          <a:lstStyle/>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p:txBody>
      </p:sp>
      <p:sp>
        <p:nvSpPr>
          <p:cNvPr id="6" name="TextBox 5"/>
          <p:cNvSpPr txBox="1"/>
          <p:nvPr/>
        </p:nvSpPr>
        <p:spPr>
          <a:xfrm>
            <a:off x="4495800" y="4764167"/>
            <a:ext cx="1446293" cy="369332"/>
          </a:xfrm>
          <a:prstGeom prst="rect">
            <a:avLst/>
          </a:prstGeom>
          <a:noFill/>
        </p:spPr>
        <p:txBody>
          <a:bodyPr wrap="none" rtlCol="0">
            <a:spAutoFit/>
          </a:bodyPr>
          <a:lstStyle/>
          <a:p>
            <a:r>
              <a:rPr lang="en-US" dirty="0" smtClean="0">
                <a:solidFill>
                  <a:srgbClr val="F4D0E3"/>
                </a:solidFill>
              </a:rPr>
              <a:t>Fig: FAQ Page</a:t>
            </a:r>
            <a:endParaRPr lang="en-US" dirty="0">
              <a:solidFill>
                <a:srgbClr val="F4D0E3"/>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7284" y="648847"/>
            <a:ext cx="5136481" cy="4087831"/>
          </a:xfrm>
          <a:prstGeom prst="rect">
            <a:avLst/>
          </a:prstGeom>
        </p:spPr>
      </p:pic>
    </p:spTree>
    <p:extLst>
      <p:ext uri="{BB962C8B-B14F-4D97-AF65-F5344CB8AC3E}">
        <p14:creationId xmlns:p14="http://schemas.microsoft.com/office/powerpoint/2010/main" val="8051681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rmAutofit/>
          </a:bodyPr>
          <a:lstStyle/>
          <a:p>
            <a:pPr algn="l"/>
            <a:r>
              <a:rPr lang="en-US" dirty="0"/>
              <a:t>Introduction</a:t>
            </a:r>
          </a:p>
        </p:txBody>
      </p:sp>
      <p:sp>
        <p:nvSpPr>
          <p:cNvPr id="5" name="Content Placeholder 4"/>
          <p:cNvSpPr>
            <a:spLocks noGrp="1"/>
          </p:cNvSpPr>
          <p:nvPr>
            <p:ph idx="1"/>
          </p:nvPr>
        </p:nvSpPr>
        <p:spPr>
          <a:xfrm>
            <a:off x="2398641" y="819150"/>
            <a:ext cx="6108199" cy="3893977"/>
          </a:xfrm>
        </p:spPr>
        <p:txBody>
          <a:bodyPr>
            <a:noAutofit/>
          </a:bodyPr>
          <a:lstStyle/>
          <a:p>
            <a:pPr algn="just">
              <a:lnSpc>
                <a:spcPct val="150000"/>
              </a:lnSpc>
            </a:pPr>
            <a:r>
              <a:rPr lang="en-US" sz="1200" dirty="0"/>
              <a:t>Public health Care and </a:t>
            </a:r>
            <a:r>
              <a:rPr lang="en-US" sz="1200" dirty="0" smtClean="0"/>
              <a:t>modernization of </a:t>
            </a:r>
            <a:r>
              <a:rPr lang="en-US" sz="1200" dirty="0"/>
              <a:t>the hospital management system always been inter related with each </a:t>
            </a:r>
            <a:r>
              <a:rPr lang="en-US" sz="1200" dirty="0" smtClean="0"/>
              <a:t>other. According </a:t>
            </a:r>
            <a:r>
              <a:rPr lang="en-US" sz="1200" dirty="0"/>
              <a:t>to increasing number of populations as well as patients and increasing number of medical challenges hospital’s management systems are upgraded day by day. </a:t>
            </a:r>
            <a:endParaRPr lang="en-US" sz="1200" dirty="0" smtClean="0"/>
          </a:p>
          <a:p>
            <a:pPr algn="just">
              <a:lnSpc>
                <a:spcPct val="150000"/>
              </a:lnSpc>
            </a:pPr>
            <a:r>
              <a:rPr lang="en-US" sz="1200" dirty="0" smtClean="0"/>
              <a:t>To </a:t>
            </a:r>
            <a:r>
              <a:rPr lang="en-US" sz="1200" dirty="0"/>
              <a:t>maintain this speed we need a robust management system architecture. The rapid rise of Internet of things has provided a new way of thinking with a lots of new ideas</a:t>
            </a:r>
            <a:r>
              <a:rPr lang="en-US" sz="1200" dirty="0" smtClean="0"/>
              <a:t>.</a:t>
            </a:r>
          </a:p>
          <a:p>
            <a:pPr algn="just">
              <a:lnSpc>
                <a:spcPct val="150000"/>
              </a:lnSpc>
            </a:pPr>
            <a:r>
              <a:rPr lang="en-US" sz="1200" dirty="0"/>
              <a:t>The revolutions of automation provides a </a:t>
            </a:r>
            <a:r>
              <a:rPr lang="en-US" sz="1200" dirty="0" smtClean="0"/>
              <a:t>strong </a:t>
            </a:r>
            <a:r>
              <a:rPr lang="en-US" sz="1200" dirty="0"/>
              <a:t>platform to develop the hospital’s information management as well. If we imagine the past hospital services and it’s management system we get the slow and much more complicated image </a:t>
            </a:r>
            <a:r>
              <a:rPr lang="en-US" sz="1200" dirty="0" smtClean="0"/>
              <a:t>.</a:t>
            </a:r>
          </a:p>
          <a:p>
            <a:pPr algn="just">
              <a:lnSpc>
                <a:spcPct val="150000"/>
              </a:lnSpc>
            </a:pPr>
            <a:r>
              <a:rPr lang="en-US" sz="1200" dirty="0"/>
              <a:t>But when the questions is about the emergency then less time and quick and simple work ﬂow is needed. But the existing hospital management system cannot provide eﬃciency in this ﬁeld .For this reason many life loses and cost with complication increases </a:t>
            </a:r>
            <a:r>
              <a:rPr lang="en-US" sz="1200" dirty="0" smtClean="0"/>
              <a:t>.</a:t>
            </a:r>
          </a:p>
          <a:p>
            <a:pPr algn="just">
              <a:lnSpc>
                <a:spcPct val="150000"/>
              </a:lnSpc>
            </a:pPr>
            <a:r>
              <a:rPr lang="en-US" sz="1200" dirty="0"/>
              <a:t>To reduce this problems and build a robust health care and hospital system we need to relay on advantages of modern web technology. </a:t>
            </a:r>
            <a:endParaRPr lang="en-US" sz="1200" b="1" dirty="0" smtClean="0"/>
          </a:p>
        </p:txBody>
      </p:sp>
    </p:spTree>
    <p:extLst>
      <p:ext uri="{BB962C8B-B14F-4D97-AF65-F5344CB8AC3E}">
        <p14:creationId xmlns:p14="http://schemas.microsoft.com/office/powerpoint/2010/main" val="17205053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6820" y="14260"/>
            <a:ext cx="6413610" cy="572644"/>
          </a:xfrm>
        </p:spPr>
        <p:txBody>
          <a:bodyPr>
            <a:normAutofit/>
          </a:bodyPr>
          <a:lstStyle/>
          <a:p>
            <a:r>
              <a:rPr lang="en-US" dirty="0" smtClean="0"/>
              <a:t>Screenshots</a:t>
            </a:r>
            <a:endParaRPr lang="en-US" dirty="0"/>
          </a:p>
        </p:txBody>
      </p:sp>
      <p:sp>
        <p:nvSpPr>
          <p:cNvPr id="3" name="Content Placeholder 2"/>
          <p:cNvSpPr>
            <a:spLocks noGrp="1"/>
          </p:cNvSpPr>
          <p:nvPr>
            <p:ph idx="1"/>
          </p:nvPr>
        </p:nvSpPr>
        <p:spPr>
          <a:xfrm>
            <a:off x="2128721" y="1581150"/>
            <a:ext cx="6413609" cy="1905000"/>
          </a:xfrm>
        </p:spPr>
        <p:txBody>
          <a:bodyPr>
            <a:normAutofit/>
          </a:bodyPr>
          <a:lstStyle/>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p:txBody>
      </p:sp>
      <p:sp>
        <p:nvSpPr>
          <p:cNvPr id="6" name="TextBox 5"/>
          <p:cNvSpPr txBox="1"/>
          <p:nvPr/>
        </p:nvSpPr>
        <p:spPr>
          <a:xfrm>
            <a:off x="4495800" y="4764167"/>
            <a:ext cx="1476238" cy="369332"/>
          </a:xfrm>
          <a:prstGeom prst="rect">
            <a:avLst/>
          </a:prstGeom>
          <a:noFill/>
        </p:spPr>
        <p:txBody>
          <a:bodyPr wrap="none" rtlCol="0">
            <a:spAutoFit/>
          </a:bodyPr>
          <a:lstStyle/>
          <a:p>
            <a:r>
              <a:rPr lang="en-US" dirty="0" smtClean="0">
                <a:solidFill>
                  <a:srgbClr val="F4D0E3"/>
                </a:solidFill>
              </a:rPr>
              <a:t>Fig: Blog Page</a:t>
            </a:r>
            <a:endParaRPr lang="en-US" dirty="0">
              <a:solidFill>
                <a:srgbClr val="F4D0E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545468"/>
            <a:ext cx="6477000" cy="4218699"/>
          </a:xfrm>
          <a:prstGeom prst="rect">
            <a:avLst/>
          </a:prstGeom>
        </p:spPr>
      </p:pic>
    </p:spTree>
    <p:extLst>
      <p:ext uri="{BB962C8B-B14F-4D97-AF65-F5344CB8AC3E}">
        <p14:creationId xmlns:p14="http://schemas.microsoft.com/office/powerpoint/2010/main" val="22754741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2155" y="206690"/>
            <a:ext cx="6413610" cy="572644"/>
          </a:xfrm>
        </p:spPr>
        <p:txBody>
          <a:bodyPr>
            <a:normAutofit/>
          </a:bodyPr>
          <a:lstStyle/>
          <a:p>
            <a:r>
              <a:rPr lang="en-US" dirty="0" smtClean="0"/>
              <a:t>Screenshots</a:t>
            </a:r>
            <a:endParaRPr lang="en-US" dirty="0"/>
          </a:p>
        </p:txBody>
      </p:sp>
      <p:sp>
        <p:nvSpPr>
          <p:cNvPr id="3" name="Content Placeholder 2"/>
          <p:cNvSpPr>
            <a:spLocks noGrp="1"/>
          </p:cNvSpPr>
          <p:nvPr>
            <p:ph idx="1"/>
          </p:nvPr>
        </p:nvSpPr>
        <p:spPr>
          <a:xfrm>
            <a:off x="2128721" y="1581150"/>
            <a:ext cx="6413609" cy="1905000"/>
          </a:xfrm>
        </p:spPr>
        <p:txBody>
          <a:bodyPr>
            <a:normAutofit/>
          </a:bodyPr>
          <a:lstStyle/>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p:txBody>
      </p:sp>
      <p:sp>
        <p:nvSpPr>
          <p:cNvPr id="6" name="TextBox 5"/>
          <p:cNvSpPr txBox="1"/>
          <p:nvPr/>
        </p:nvSpPr>
        <p:spPr>
          <a:xfrm>
            <a:off x="4495800" y="4764167"/>
            <a:ext cx="2040174" cy="369332"/>
          </a:xfrm>
          <a:prstGeom prst="rect">
            <a:avLst/>
          </a:prstGeom>
          <a:noFill/>
        </p:spPr>
        <p:txBody>
          <a:bodyPr wrap="none" rtlCol="0">
            <a:spAutoFit/>
          </a:bodyPr>
          <a:lstStyle/>
          <a:p>
            <a:r>
              <a:rPr lang="en-US" dirty="0" smtClean="0">
                <a:solidFill>
                  <a:srgbClr val="F4D0E3"/>
                </a:solidFill>
              </a:rPr>
              <a:t>Fig: Single Blog Post</a:t>
            </a:r>
            <a:endParaRPr lang="en-US" dirty="0">
              <a:solidFill>
                <a:srgbClr val="F4D0E3"/>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2155" y="1132331"/>
            <a:ext cx="3509015" cy="340994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834" r="24167"/>
          <a:stretch/>
        </p:blipFill>
        <p:spPr>
          <a:xfrm>
            <a:off x="5715000" y="1734383"/>
            <a:ext cx="3326684" cy="2205847"/>
          </a:xfrm>
          <a:prstGeom prst="rect">
            <a:avLst/>
          </a:prstGeom>
        </p:spPr>
      </p:pic>
    </p:spTree>
    <p:extLst>
      <p:ext uri="{BB962C8B-B14F-4D97-AF65-F5344CB8AC3E}">
        <p14:creationId xmlns:p14="http://schemas.microsoft.com/office/powerpoint/2010/main" val="39625557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6820" y="14260"/>
            <a:ext cx="6413610" cy="572644"/>
          </a:xfrm>
        </p:spPr>
        <p:txBody>
          <a:bodyPr>
            <a:normAutofit/>
          </a:bodyPr>
          <a:lstStyle/>
          <a:p>
            <a:r>
              <a:rPr lang="en-US" dirty="0" smtClean="0"/>
              <a:t>Screenshots</a:t>
            </a:r>
            <a:endParaRPr lang="en-US" dirty="0"/>
          </a:p>
        </p:txBody>
      </p:sp>
      <p:sp>
        <p:nvSpPr>
          <p:cNvPr id="3" name="Content Placeholder 2"/>
          <p:cNvSpPr>
            <a:spLocks noGrp="1"/>
          </p:cNvSpPr>
          <p:nvPr>
            <p:ph idx="1"/>
          </p:nvPr>
        </p:nvSpPr>
        <p:spPr>
          <a:xfrm>
            <a:off x="2128721" y="1581150"/>
            <a:ext cx="6413609" cy="1905000"/>
          </a:xfrm>
        </p:spPr>
        <p:txBody>
          <a:bodyPr>
            <a:normAutofit/>
          </a:bodyPr>
          <a:lstStyle/>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a:p>
            <a:pPr>
              <a:buNone/>
            </a:pPr>
            <a:endParaRPr lang="en-US" sz="1600" dirty="0" smtClean="0"/>
          </a:p>
        </p:txBody>
      </p:sp>
      <p:sp>
        <p:nvSpPr>
          <p:cNvPr id="6" name="TextBox 5"/>
          <p:cNvSpPr txBox="1"/>
          <p:nvPr/>
        </p:nvSpPr>
        <p:spPr>
          <a:xfrm>
            <a:off x="4495800" y="4764167"/>
            <a:ext cx="1791901" cy="369332"/>
          </a:xfrm>
          <a:prstGeom prst="rect">
            <a:avLst/>
          </a:prstGeom>
          <a:noFill/>
        </p:spPr>
        <p:txBody>
          <a:bodyPr wrap="none" rtlCol="0">
            <a:spAutoFit/>
          </a:bodyPr>
          <a:lstStyle/>
          <a:p>
            <a:r>
              <a:rPr lang="en-US" dirty="0" smtClean="0">
                <a:solidFill>
                  <a:srgbClr val="F4D0E3"/>
                </a:solidFill>
              </a:rPr>
              <a:t>Fig: Contact Page</a:t>
            </a:r>
            <a:endParaRPr lang="en-US" dirty="0">
              <a:solidFill>
                <a:srgbClr val="F4D0E3"/>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476955"/>
            <a:ext cx="5638800" cy="4325311"/>
          </a:xfrm>
          <a:prstGeom prst="rect">
            <a:avLst/>
          </a:prstGeom>
        </p:spPr>
      </p:pic>
    </p:spTree>
    <p:extLst>
      <p:ext uri="{BB962C8B-B14F-4D97-AF65-F5344CB8AC3E}">
        <p14:creationId xmlns:p14="http://schemas.microsoft.com/office/powerpoint/2010/main" val="3661695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Limitation</a:t>
            </a:r>
            <a:endParaRPr lang="en-US" dirty="0"/>
          </a:p>
        </p:txBody>
      </p:sp>
      <p:sp>
        <p:nvSpPr>
          <p:cNvPr id="3" name="Content Placeholder 2"/>
          <p:cNvSpPr>
            <a:spLocks noGrp="1"/>
          </p:cNvSpPr>
          <p:nvPr>
            <p:ph idx="1"/>
          </p:nvPr>
        </p:nvSpPr>
        <p:spPr/>
        <p:txBody>
          <a:bodyPr>
            <a:normAutofit/>
          </a:bodyPr>
          <a:lstStyle/>
          <a:p>
            <a:pPr>
              <a:lnSpc>
                <a:spcPct val="250000"/>
              </a:lnSpc>
            </a:pPr>
            <a:r>
              <a:rPr lang="en-US" sz="1600" dirty="0" smtClean="0"/>
              <a:t>Need internet connection.</a:t>
            </a:r>
          </a:p>
          <a:p>
            <a:pPr>
              <a:lnSpc>
                <a:spcPct val="250000"/>
              </a:lnSpc>
            </a:pPr>
            <a:r>
              <a:rPr lang="en-US" sz="1600" dirty="0" smtClean="0"/>
              <a:t>The primary language used is English, which might be slightly difficult for people who do  not know basic English.</a:t>
            </a:r>
          </a:p>
          <a:p>
            <a:pPr>
              <a:lnSpc>
                <a:spcPct val="250000"/>
              </a:lnSpc>
            </a:pPr>
            <a:r>
              <a:rPr lang="en-US" sz="1600" dirty="0" smtClean="0"/>
              <a:t>This system requires a minimal literacy of using internet.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Plan</a:t>
            </a:r>
            <a:endParaRPr lang="en-US" dirty="0"/>
          </a:p>
        </p:txBody>
      </p:sp>
      <p:sp>
        <p:nvSpPr>
          <p:cNvPr id="3" name="Content Placeholder 2"/>
          <p:cNvSpPr>
            <a:spLocks noGrp="1"/>
          </p:cNvSpPr>
          <p:nvPr>
            <p:ph idx="1"/>
          </p:nvPr>
        </p:nvSpPr>
        <p:spPr>
          <a:xfrm>
            <a:off x="2128720" y="1428750"/>
            <a:ext cx="6413609" cy="3625589"/>
          </a:xfrm>
        </p:spPr>
        <p:txBody>
          <a:bodyPr>
            <a:normAutofit/>
          </a:bodyPr>
          <a:lstStyle/>
          <a:p>
            <a:pPr>
              <a:lnSpc>
                <a:spcPct val="200000"/>
              </a:lnSpc>
            </a:pPr>
            <a:r>
              <a:rPr lang="en-US" sz="1600" dirty="0" smtClean="0"/>
              <a:t>We will integrate the system with hospitals.</a:t>
            </a:r>
          </a:p>
          <a:p>
            <a:pPr>
              <a:lnSpc>
                <a:spcPct val="200000"/>
              </a:lnSpc>
            </a:pPr>
            <a:r>
              <a:rPr lang="en-US" sz="1600" dirty="0" smtClean="0"/>
              <a:t>Introduce a mobile app for our system.</a:t>
            </a:r>
          </a:p>
          <a:p>
            <a:pPr>
              <a:lnSpc>
                <a:spcPct val="200000"/>
              </a:lnSpc>
            </a:pPr>
            <a:r>
              <a:rPr lang="en-US" sz="1600" dirty="0" smtClean="0"/>
              <a:t>Introduce a broadcast message system such that users can request for blood and relevant donors will get notified and respond to it.</a:t>
            </a:r>
            <a:endParaRPr lang="en-US" sz="16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a:lnSpc>
                <a:spcPct val="150000"/>
              </a:lnSpc>
            </a:pPr>
            <a:r>
              <a:rPr lang="en-US" sz="1600" dirty="0"/>
              <a:t>In this system we try our best to make the system very robust and easy to use.</a:t>
            </a:r>
            <a:endParaRPr lang="en-US" sz="1600" dirty="0" smtClean="0"/>
          </a:p>
          <a:p>
            <a:pPr>
              <a:lnSpc>
                <a:spcPct val="150000"/>
              </a:lnSpc>
            </a:pPr>
            <a:r>
              <a:rPr lang="en-US" sz="1600" dirty="0" smtClean="0"/>
              <a:t>Using this project we can easily find out blood donor of specific group within our desired location.</a:t>
            </a:r>
            <a:endParaRPr lang="en-US" sz="16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8722" y="819150"/>
            <a:ext cx="6413610" cy="572644"/>
          </a:xfrm>
        </p:spPr>
        <p:txBody>
          <a:bodyPr>
            <a:normAutofit/>
          </a:bodyPr>
          <a:lstStyle/>
          <a:p>
            <a:r>
              <a:rPr lang="en-US" dirty="0" smtClean="0"/>
              <a:t>References</a:t>
            </a:r>
            <a:endParaRPr lang="en-US" dirty="0"/>
          </a:p>
        </p:txBody>
      </p:sp>
      <p:sp>
        <p:nvSpPr>
          <p:cNvPr id="3" name="Content Placeholder 2"/>
          <p:cNvSpPr>
            <a:spLocks noGrp="1"/>
          </p:cNvSpPr>
          <p:nvPr>
            <p:ph idx="1"/>
          </p:nvPr>
        </p:nvSpPr>
        <p:spPr>
          <a:xfrm>
            <a:off x="2128722" y="1657350"/>
            <a:ext cx="6413609" cy="4060623"/>
          </a:xfrm>
        </p:spPr>
        <p:txBody>
          <a:bodyPr>
            <a:normAutofit/>
          </a:bodyPr>
          <a:lstStyle/>
          <a:p>
            <a:pPr lvl="0"/>
            <a:r>
              <a:rPr lang="en-US" sz="1800" u="sng" dirty="0">
                <a:hlinkClick r:id="rId2"/>
              </a:rPr>
              <a:t>www.google.com</a:t>
            </a:r>
            <a:endParaRPr lang="en-US" sz="1800" dirty="0"/>
          </a:p>
          <a:p>
            <a:pPr lvl="0"/>
            <a:r>
              <a:rPr lang="en-US" sz="1800" u="sng" dirty="0">
                <a:hlinkClick r:id="rId3"/>
              </a:rPr>
              <a:t>www.wikipedia.com</a:t>
            </a:r>
            <a:endParaRPr lang="en-US" sz="1800" dirty="0"/>
          </a:p>
          <a:p>
            <a:pPr lvl="0"/>
            <a:r>
              <a:rPr lang="en-US" sz="1800" u="sng" dirty="0">
                <a:hlinkClick r:id="rId4"/>
              </a:rPr>
              <a:t>www.americanredcross.com</a:t>
            </a:r>
            <a:endParaRPr lang="en-US" sz="1800" dirty="0"/>
          </a:p>
          <a:p>
            <a:pPr lvl="0"/>
            <a:r>
              <a:rPr lang="en-US" sz="1800" u="sng" dirty="0">
                <a:hlinkClick r:id="rId5"/>
              </a:rPr>
              <a:t>www.getbootstrap.com</a:t>
            </a:r>
            <a:endParaRPr lang="en-US" sz="1800" dirty="0"/>
          </a:p>
          <a:p>
            <a:pPr lvl="0"/>
            <a:r>
              <a:rPr lang="en-US" sz="1800" u="sng" dirty="0">
                <a:hlinkClick r:id="rId6"/>
              </a:rPr>
              <a:t>www.php.net</a:t>
            </a:r>
            <a:endParaRPr lang="en-US" sz="1800" dirty="0"/>
          </a:p>
          <a:p>
            <a:pPr lvl="0"/>
            <a:r>
              <a:rPr lang="en-US" sz="1800" u="sng" dirty="0">
                <a:hlinkClick r:id="rId7"/>
              </a:rPr>
              <a:t>www.mysql.com</a:t>
            </a:r>
            <a:endParaRPr lang="en-US" sz="1800" dirty="0"/>
          </a:p>
          <a:p>
            <a:pPr lvl="0"/>
            <a:r>
              <a:rPr lang="en-US" sz="1800" u="sng" dirty="0">
                <a:hlinkClick r:id="rId8"/>
              </a:rPr>
              <a:t>www.javascript.com</a:t>
            </a:r>
            <a:endParaRPr lang="en-US" sz="1800" dirty="0"/>
          </a:p>
          <a:p>
            <a:pPr lvl="0"/>
            <a:r>
              <a:rPr lang="en-US" sz="1800" u="sng" dirty="0" smtClean="0">
                <a:hlinkClick r:id="rId9"/>
              </a:rPr>
              <a:t>www.jquery.com</a:t>
            </a:r>
            <a:endParaRPr lang="en-US" sz="18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3d-thank-you-wallpapers-desktop.png"/>
          <p:cNvPicPr>
            <a:picLocks noGrp="1" noChangeAspect="1"/>
          </p:cNvPicPr>
          <p:nvPr>
            <p:ph idx="1"/>
          </p:nvPr>
        </p:nvPicPr>
        <p:blipFill>
          <a:blip r:embed="rId2"/>
          <a:stretch>
            <a:fillRect/>
          </a:stretch>
        </p:blipFill>
        <p:spPr>
          <a:xfrm>
            <a:off x="1672167" y="1370013"/>
            <a:ext cx="5799665" cy="3262312"/>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rmAutofit/>
          </a:bodyPr>
          <a:lstStyle/>
          <a:p>
            <a:pPr algn="l"/>
            <a:r>
              <a:rPr lang="en-US" dirty="0" smtClean="0"/>
              <a:t>Motivation</a:t>
            </a:r>
            <a:endParaRPr lang="en-US" dirty="0"/>
          </a:p>
        </p:txBody>
      </p:sp>
      <p:sp>
        <p:nvSpPr>
          <p:cNvPr id="5" name="Content Placeholder 4"/>
          <p:cNvSpPr>
            <a:spLocks noGrp="1"/>
          </p:cNvSpPr>
          <p:nvPr>
            <p:ph idx="1"/>
          </p:nvPr>
        </p:nvSpPr>
        <p:spPr>
          <a:xfrm>
            <a:off x="2434131" y="853819"/>
            <a:ext cx="6108199" cy="3893977"/>
          </a:xfrm>
        </p:spPr>
        <p:txBody>
          <a:bodyPr>
            <a:noAutofit/>
          </a:bodyPr>
          <a:lstStyle/>
          <a:p>
            <a:pPr algn="just">
              <a:lnSpc>
                <a:spcPct val="150000"/>
              </a:lnSpc>
            </a:pPr>
            <a:r>
              <a:rPr lang="en-US" sz="1400" dirty="0" smtClean="0"/>
              <a:t>Health care sector is a very important sector for us.</a:t>
            </a:r>
            <a:endParaRPr lang="en-US" sz="1400" dirty="0"/>
          </a:p>
          <a:p>
            <a:pPr algn="just">
              <a:lnSpc>
                <a:spcPct val="150000"/>
              </a:lnSpc>
            </a:pPr>
            <a:r>
              <a:rPr lang="en-US" sz="1400" dirty="0" smtClean="0"/>
              <a:t>If it is not managed properly it can result in chaos and more importantly it even can lead to death of human lives. </a:t>
            </a:r>
          </a:p>
          <a:p>
            <a:pPr algn="just">
              <a:lnSpc>
                <a:spcPct val="150000"/>
              </a:lnSpc>
            </a:pPr>
            <a:r>
              <a:rPr lang="en-US" sz="1400" dirty="0" smtClean="0"/>
              <a:t>For the sophisticated nature of this sector we wanted to contribute to this sector with skills we have acquired.</a:t>
            </a:r>
          </a:p>
          <a:p>
            <a:pPr algn="just">
              <a:lnSpc>
                <a:spcPct val="150000"/>
              </a:lnSpc>
            </a:pPr>
            <a:r>
              <a:rPr lang="en-US" sz="1400" dirty="0" smtClean="0"/>
              <a:t>Smart Hospital System is the first step towards this approach through which we have tried to make a robust system for managing every section of a hospital.</a:t>
            </a:r>
          </a:p>
        </p:txBody>
      </p:sp>
    </p:spTree>
    <p:extLst>
      <p:ext uri="{BB962C8B-B14F-4D97-AF65-F5344CB8AC3E}">
        <p14:creationId xmlns:p14="http://schemas.microsoft.com/office/powerpoint/2010/main" val="27731058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rmAutofit/>
          </a:bodyPr>
          <a:lstStyle/>
          <a:p>
            <a:pPr algn="l"/>
            <a:r>
              <a:rPr lang="en-US" dirty="0"/>
              <a:t>Objective</a:t>
            </a:r>
          </a:p>
        </p:txBody>
      </p:sp>
      <p:sp>
        <p:nvSpPr>
          <p:cNvPr id="5" name="Content Placeholder 4"/>
          <p:cNvSpPr>
            <a:spLocks noGrp="1"/>
          </p:cNvSpPr>
          <p:nvPr>
            <p:ph idx="1"/>
          </p:nvPr>
        </p:nvSpPr>
        <p:spPr>
          <a:xfrm>
            <a:off x="2434131" y="968348"/>
            <a:ext cx="6108199" cy="3893977"/>
          </a:xfrm>
        </p:spPr>
        <p:txBody>
          <a:bodyPr>
            <a:normAutofit/>
          </a:bodyPr>
          <a:lstStyle/>
          <a:p>
            <a:pPr algn="just">
              <a:lnSpc>
                <a:spcPct val="250000"/>
              </a:lnSpc>
            </a:pPr>
            <a:r>
              <a:rPr lang="en-US" sz="1400" dirty="0" smtClean="0"/>
              <a:t>To find a donor within a specific area.</a:t>
            </a:r>
          </a:p>
          <a:p>
            <a:pPr algn="just">
              <a:lnSpc>
                <a:spcPct val="250000"/>
              </a:lnSpc>
            </a:pPr>
            <a:r>
              <a:rPr lang="en-US" sz="1400" dirty="0" smtClean="0"/>
              <a:t>Managing fixed donors for patients that needs blood periodically.</a:t>
            </a:r>
          </a:p>
          <a:p>
            <a:pPr algn="just">
              <a:lnSpc>
                <a:spcPct val="250000"/>
              </a:lnSpc>
            </a:pPr>
            <a:r>
              <a:rPr lang="en-US" sz="1400" dirty="0" smtClean="0"/>
              <a:t>Make the donor management process smoother.</a:t>
            </a:r>
          </a:p>
          <a:p>
            <a:pPr algn="just">
              <a:lnSpc>
                <a:spcPct val="250000"/>
              </a:lnSpc>
            </a:pPr>
            <a:r>
              <a:rPr lang="en-US" sz="1400" dirty="0" smtClean="0"/>
              <a:t>Improve the availability of blood donors.</a:t>
            </a:r>
          </a:p>
          <a:p>
            <a:pPr algn="just">
              <a:lnSpc>
                <a:spcPct val="250000"/>
              </a:lnSpc>
            </a:pPr>
            <a:r>
              <a:rPr lang="en-US" sz="1400" dirty="0" smtClean="0"/>
              <a:t>Making the system more donor friendly. So that, they are encouraged to register as donor.</a:t>
            </a:r>
          </a:p>
          <a:p>
            <a:pPr algn="just">
              <a:lnSpc>
                <a:spcPct val="250000"/>
              </a:lnSpc>
            </a:pPr>
            <a:endParaRPr lang="en-US" sz="1400" dirty="0"/>
          </a:p>
        </p:txBody>
      </p:sp>
    </p:spTree>
    <p:extLst>
      <p:ext uri="{BB962C8B-B14F-4D97-AF65-F5344CB8AC3E}">
        <p14:creationId xmlns:p14="http://schemas.microsoft.com/office/powerpoint/2010/main" val="6678997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rmAutofit/>
          </a:bodyPr>
          <a:lstStyle/>
          <a:p>
            <a:r>
              <a:rPr lang="en-US" dirty="0"/>
              <a:t>Previous </a:t>
            </a:r>
            <a:r>
              <a:rPr lang="en-US" dirty="0" smtClean="0"/>
              <a:t>Work</a:t>
            </a:r>
            <a:endParaRPr lang="en-US" dirty="0"/>
          </a:p>
        </p:txBody>
      </p:sp>
      <p:sp>
        <p:nvSpPr>
          <p:cNvPr id="5" name="Content Placeholder 4"/>
          <p:cNvSpPr>
            <a:spLocks noGrp="1"/>
          </p:cNvSpPr>
          <p:nvPr>
            <p:ph idx="1"/>
          </p:nvPr>
        </p:nvSpPr>
        <p:spPr>
          <a:xfrm>
            <a:off x="2434131" y="853819"/>
            <a:ext cx="6108199" cy="3893977"/>
          </a:xfrm>
        </p:spPr>
        <p:txBody>
          <a:bodyPr>
            <a:noAutofit/>
          </a:bodyPr>
          <a:lstStyle/>
          <a:p>
            <a:pPr lvl="0"/>
            <a:endParaRPr lang="en-US" sz="1400" dirty="0" smtClean="0"/>
          </a:p>
          <a:p>
            <a:pPr lvl="0"/>
            <a:r>
              <a:rPr lang="en-US" sz="1400" dirty="0" smtClean="0"/>
              <a:t>In </a:t>
            </a:r>
            <a:r>
              <a:rPr lang="en-US" sz="1400" dirty="0"/>
              <a:t>the </a:t>
            </a:r>
            <a:r>
              <a:rPr lang="en-US" sz="1400" dirty="0" smtClean="0"/>
              <a:t>previous systems </a:t>
            </a:r>
            <a:r>
              <a:rPr lang="en-US" sz="1400" dirty="0"/>
              <a:t>there are no location based donor search option</a:t>
            </a:r>
            <a:r>
              <a:rPr lang="en-US" sz="1400" dirty="0" smtClean="0"/>
              <a:t>.</a:t>
            </a:r>
          </a:p>
          <a:p>
            <a:pPr lvl="0"/>
            <a:endParaRPr lang="en-US" sz="1400" dirty="0"/>
          </a:p>
          <a:p>
            <a:pPr lvl="0"/>
            <a:r>
              <a:rPr lang="en-US" sz="1400" dirty="0"/>
              <a:t>There are no fixed donor booking feature in existing system</a:t>
            </a:r>
            <a:r>
              <a:rPr lang="en-US" sz="1400" dirty="0" smtClean="0"/>
              <a:t>.</a:t>
            </a:r>
          </a:p>
          <a:p>
            <a:pPr lvl="0"/>
            <a:endParaRPr lang="en-US" sz="1400" dirty="0"/>
          </a:p>
          <a:p>
            <a:pPr lvl="0"/>
            <a:r>
              <a:rPr lang="en-US" sz="1400" dirty="0" smtClean="0"/>
              <a:t>There is </a:t>
            </a:r>
            <a:r>
              <a:rPr lang="en-US" sz="1400" dirty="0"/>
              <a:t>no agent option in existing </a:t>
            </a:r>
            <a:r>
              <a:rPr lang="en-US" sz="1400" dirty="0" smtClean="0"/>
              <a:t>systems.</a:t>
            </a:r>
          </a:p>
          <a:p>
            <a:pPr lvl="0"/>
            <a:endParaRPr lang="en-US" sz="1400" dirty="0" smtClean="0"/>
          </a:p>
          <a:p>
            <a:pPr lvl="0"/>
            <a:r>
              <a:rPr lang="en-US" sz="1400" dirty="0" smtClean="0"/>
              <a:t> In </a:t>
            </a:r>
            <a:r>
              <a:rPr lang="en-US" sz="1400" dirty="0"/>
              <a:t>majority system, there are no super admin feature.</a:t>
            </a:r>
          </a:p>
        </p:txBody>
      </p:sp>
    </p:spTree>
    <p:extLst>
      <p:ext uri="{BB962C8B-B14F-4D97-AF65-F5344CB8AC3E}">
        <p14:creationId xmlns:p14="http://schemas.microsoft.com/office/powerpoint/2010/main" val="28980665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rmAutofit/>
          </a:bodyPr>
          <a:lstStyle/>
          <a:p>
            <a:r>
              <a:rPr lang="en-US" dirty="0" smtClean="0"/>
              <a:t>Advantages </a:t>
            </a:r>
            <a:r>
              <a:rPr lang="en-US" dirty="0"/>
              <a:t>of our </a:t>
            </a:r>
            <a:r>
              <a:rPr lang="en-US" dirty="0" smtClean="0"/>
              <a:t>system</a:t>
            </a:r>
            <a:endParaRPr lang="en-US" dirty="0"/>
          </a:p>
        </p:txBody>
      </p:sp>
      <p:sp>
        <p:nvSpPr>
          <p:cNvPr id="5" name="Content Placeholder 4"/>
          <p:cNvSpPr>
            <a:spLocks noGrp="1"/>
          </p:cNvSpPr>
          <p:nvPr>
            <p:ph idx="1"/>
          </p:nvPr>
        </p:nvSpPr>
        <p:spPr>
          <a:xfrm>
            <a:off x="2434131" y="853819"/>
            <a:ext cx="6108199" cy="3893977"/>
          </a:xfrm>
        </p:spPr>
        <p:txBody>
          <a:bodyPr>
            <a:noAutofit/>
          </a:bodyPr>
          <a:lstStyle/>
          <a:p>
            <a:pPr lvl="0"/>
            <a:endParaRPr lang="en-US" sz="1400" dirty="0" smtClean="0"/>
          </a:p>
          <a:p>
            <a:pPr lvl="0"/>
            <a:r>
              <a:rPr lang="en-US" sz="1400" dirty="0" smtClean="0"/>
              <a:t>In </a:t>
            </a:r>
            <a:r>
              <a:rPr lang="en-US" sz="1400" dirty="0"/>
              <a:t>our system we have location based donor search system. In here the patient just input the blood group and the city location. Then the system automatically search the closest donor in the system.</a:t>
            </a:r>
          </a:p>
          <a:p>
            <a:pPr lvl="0"/>
            <a:r>
              <a:rPr lang="en-US" sz="1400" dirty="0"/>
              <a:t>In our system we have the super admin option. Where admin can login in with email and password. The super admin can know all the information. The number of donors, number of patients and the number of agents all the information will be shown in the super admin panel</a:t>
            </a:r>
          </a:p>
          <a:p>
            <a:pPr lvl="0"/>
            <a:r>
              <a:rPr lang="en-US" sz="1400" dirty="0"/>
              <a:t>We included the agent sign up feature. In here the agent can receive the request form any patients for blood. The agent can manage the blood request then he will contact with them manually.</a:t>
            </a:r>
          </a:p>
          <a:p>
            <a:pPr lvl="0"/>
            <a:r>
              <a:rPr lang="en-US" sz="1400" dirty="0"/>
              <a:t>In </a:t>
            </a:r>
            <a:r>
              <a:rPr lang="en-US" sz="1400" dirty="0" smtClean="0"/>
              <a:t>some </a:t>
            </a:r>
            <a:r>
              <a:rPr lang="en-US" sz="1400" dirty="0"/>
              <a:t>case </a:t>
            </a:r>
            <a:r>
              <a:rPr lang="en-US" sz="1400" dirty="0" smtClean="0"/>
              <a:t>patient needs </a:t>
            </a:r>
            <a:r>
              <a:rPr lang="en-US" sz="1400" dirty="0"/>
              <a:t>the </a:t>
            </a:r>
            <a:r>
              <a:rPr lang="en-US" sz="1400" dirty="0" smtClean="0"/>
              <a:t>donor after a fixed period of time. </a:t>
            </a:r>
            <a:r>
              <a:rPr lang="en-US" sz="1400" dirty="0"/>
              <a:t>So, in our system any patient can send request to a donor and if the donor </a:t>
            </a:r>
            <a:r>
              <a:rPr lang="en-US" sz="1400" dirty="0" smtClean="0"/>
              <a:t>accepts </a:t>
            </a:r>
            <a:r>
              <a:rPr lang="en-US" sz="1400" dirty="0"/>
              <a:t>the request then </a:t>
            </a:r>
            <a:r>
              <a:rPr lang="en-US" sz="1400" dirty="0" smtClean="0"/>
              <a:t>he </a:t>
            </a:r>
            <a:r>
              <a:rPr lang="en-US" sz="1400" dirty="0"/>
              <a:t>will </a:t>
            </a:r>
            <a:r>
              <a:rPr lang="en-US" sz="1400" dirty="0" smtClean="0"/>
              <a:t>be a </a:t>
            </a:r>
            <a:r>
              <a:rPr lang="en-US" sz="1400" dirty="0"/>
              <a:t>fixed donor to that patient.</a:t>
            </a:r>
          </a:p>
        </p:txBody>
      </p:sp>
    </p:spTree>
    <p:extLst>
      <p:ext uri="{BB962C8B-B14F-4D97-AF65-F5344CB8AC3E}">
        <p14:creationId xmlns:p14="http://schemas.microsoft.com/office/powerpoint/2010/main" val="3427295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rmAutofit/>
          </a:bodyPr>
          <a:lstStyle/>
          <a:p>
            <a:pPr algn="l"/>
            <a:r>
              <a:rPr lang="en-US" dirty="0" smtClean="0"/>
              <a:t>Methodology</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4017"/>
          <a:stretch/>
        </p:blipFill>
        <p:spPr>
          <a:xfrm>
            <a:off x="2552395" y="1276350"/>
            <a:ext cx="5871670" cy="2910840"/>
          </a:xfrm>
          <a:prstGeom prst="rect">
            <a:avLst/>
          </a:prstGeom>
        </p:spPr>
      </p:pic>
      <p:sp>
        <p:nvSpPr>
          <p:cNvPr id="6" name="TextBox 5"/>
          <p:cNvSpPr txBox="1"/>
          <p:nvPr/>
        </p:nvSpPr>
        <p:spPr>
          <a:xfrm>
            <a:off x="4407421" y="4476750"/>
            <a:ext cx="2161617" cy="369332"/>
          </a:xfrm>
          <a:prstGeom prst="rect">
            <a:avLst/>
          </a:prstGeom>
          <a:noFill/>
        </p:spPr>
        <p:txBody>
          <a:bodyPr wrap="none" rtlCol="0">
            <a:spAutoFit/>
          </a:bodyPr>
          <a:lstStyle/>
          <a:p>
            <a:r>
              <a:rPr lang="en-US" dirty="0" smtClean="0">
                <a:solidFill>
                  <a:srgbClr val="F4D0E3"/>
                </a:solidFill>
              </a:rPr>
              <a:t>Fig: Prototype Model</a:t>
            </a:r>
            <a:endParaRPr lang="en-US" dirty="0">
              <a:solidFill>
                <a:srgbClr val="F4D0E3"/>
              </a:solidFill>
            </a:endParaRPr>
          </a:p>
        </p:txBody>
      </p:sp>
    </p:spTree>
    <p:extLst>
      <p:ext uri="{BB962C8B-B14F-4D97-AF65-F5344CB8AC3E}">
        <p14:creationId xmlns:p14="http://schemas.microsoft.com/office/powerpoint/2010/main" val="4174878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281175"/>
            <a:ext cx="6108200" cy="572644"/>
          </a:xfrm>
        </p:spPr>
        <p:txBody>
          <a:bodyPr>
            <a:normAutofit/>
          </a:bodyPr>
          <a:lstStyle/>
          <a:p>
            <a:pPr algn="l"/>
            <a:r>
              <a:rPr lang="en-US" dirty="0" smtClean="0"/>
              <a:t>Methodology</a:t>
            </a:r>
            <a:endParaRPr lang="en-US" dirty="0"/>
          </a:p>
        </p:txBody>
      </p:sp>
      <p:sp>
        <p:nvSpPr>
          <p:cNvPr id="2" name="TextBox 1"/>
          <p:cNvSpPr txBox="1"/>
          <p:nvPr/>
        </p:nvSpPr>
        <p:spPr>
          <a:xfrm>
            <a:off x="2447382" y="971550"/>
            <a:ext cx="6405070" cy="3416320"/>
          </a:xfrm>
          <a:prstGeom prst="rect">
            <a:avLst/>
          </a:prstGeom>
          <a:noFill/>
        </p:spPr>
        <p:txBody>
          <a:bodyPr wrap="square" rtlCol="0">
            <a:spAutoFit/>
          </a:bodyPr>
          <a:lstStyle/>
          <a:p>
            <a:r>
              <a:rPr lang="en-US" dirty="0" smtClean="0">
                <a:solidFill>
                  <a:schemeClr val="bg1"/>
                </a:solidFill>
              </a:rPr>
              <a:t>Why we choose prototype model:</a:t>
            </a:r>
          </a:p>
          <a:p>
            <a:endParaRPr lang="en-US" dirty="0" smtClean="0">
              <a:solidFill>
                <a:schemeClr val="bg1"/>
              </a:solidFill>
            </a:endParaRPr>
          </a:p>
          <a:p>
            <a:pPr marL="285750" indent="-285750">
              <a:buFont typeface="Arial" panose="020B0604020202020204" pitchFamily="34" charset="0"/>
              <a:buChar char="•"/>
            </a:pPr>
            <a:r>
              <a:rPr lang="en-US" dirty="0">
                <a:solidFill>
                  <a:schemeClr val="bg1"/>
                </a:solidFill>
              </a:rPr>
              <a:t>In this type of system, </a:t>
            </a:r>
            <a:r>
              <a:rPr lang="en-US" dirty="0" smtClean="0">
                <a:solidFill>
                  <a:schemeClr val="bg1"/>
                </a:solidFill>
              </a:rPr>
              <a:t>one module is made </a:t>
            </a:r>
            <a:r>
              <a:rPr lang="en-US" dirty="0">
                <a:solidFill>
                  <a:schemeClr val="bg1"/>
                </a:solidFill>
              </a:rPr>
              <a:t>after </a:t>
            </a:r>
            <a:r>
              <a:rPr lang="en-US" dirty="0" smtClean="0">
                <a:solidFill>
                  <a:schemeClr val="bg1"/>
                </a:solidFill>
              </a:rPr>
              <a:t>another. </a:t>
            </a:r>
          </a:p>
          <a:p>
            <a:pPr marL="285750" indent="-285750">
              <a:buFont typeface="Arial" panose="020B0604020202020204" pitchFamily="34" charset="0"/>
              <a:buChar char="•"/>
            </a:pPr>
            <a:r>
              <a:rPr lang="en-US" dirty="0" smtClean="0">
                <a:solidFill>
                  <a:schemeClr val="bg1"/>
                </a:solidFill>
              </a:rPr>
              <a:t>As </a:t>
            </a:r>
            <a:r>
              <a:rPr lang="en-US" dirty="0">
                <a:solidFill>
                  <a:schemeClr val="bg1"/>
                </a:solidFill>
              </a:rPr>
              <a:t>per the rules of the prototype model, first </a:t>
            </a:r>
            <a:r>
              <a:rPr lang="en-US" dirty="0" smtClean="0">
                <a:solidFill>
                  <a:schemeClr val="bg1"/>
                </a:solidFill>
              </a:rPr>
              <a:t>we need </a:t>
            </a:r>
            <a:r>
              <a:rPr lang="en-US" dirty="0">
                <a:solidFill>
                  <a:schemeClr val="bg1"/>
                </a:solidFill>
              </a:rPr>
              <a:t>to make a demo, then show the demo to the client. Then make necessary </a:t>
            </a:r>
            <a:r>
              <a:rPr lang="en-US" dirty="0" smtClean="0">
                <a:solidFill>
                  <a:schemeClr val="bg1"/>
                </a:solidFill>
              </a:rPr>
              <a:t>changes </a:t>
            </a:r>
            <a:r>
              <a:rPr lang="en-US" dirty="0">
                <a:solidFill>
                  <a:schemeClr val="bg1"/>
                </a:solidFill>
              </a:rPr>
              <a:t>if </a:t>
            </a:r>
            <a:r>
              <a:rPr lang="en-US" dirty="0" smtClean="0">
                <a:solidFill>
                  <a:schemeClr val="bg1"/>
                </a:solidFill>
              </a:rPr>
              <a:t>required.</a:t>
            </a:r>
          </a:p>
          <a:p>
            <a:pPr marL="285750" indent="-285750">
              <a:buFont typeface="Arial" panose="020B0604020202020204" pitchFamily="34" charset="0"/>
              <a:buChar char="•"/>
            </a:pPr>
            <a:r>
              <a:rPr lang="en-US" dirty="0" smtClean="0">
                <a:solidFill>
                  <a:schemeClr val="bg1"/>
                </a:solidFill>
              </a:rPr>
              <a:t>This is helpful for us as we can get new requirement/s and implement it real soon.</a:t>
            </a:r>
          </a:p>
          <a:p>
            <a:pPr marL="285750" indent="-285750">
              <a:buFont typeface="Arial" panose="020B0604020202020204" pitchFamily="34" charset="0"/>
              <a:buChar char="•"/>
            </a:pPr>
            <a:r>
              <a:rPr lang="en-US" dirty="0" smtClean="0">
                <a:solidFill>
                  <a:schemeClr val="bg1"/>
                </a:solidFill>
              </a:rPr>
              <a:t>This </a:t>
            </a:r>
            <a:r>
              <a:rPr lang="en-US" dirty="0">
                <a:solidFill>
                  <a:schemeClr val="bg1"/>
                </a:solidFill>
              </a:rPr>
              <a:t>model is similar to our system and the process is same. That’s why we choose the prototype model.</a:t>
            </a: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96926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3084</TotalTime>
  <Words>1531</Words>
  <Application>Microsoft Office PowerPoint</Application>
  <PresentationFormat>On-screen Show (16:9)</PresentationFormat>
  <Paragraphs>260</Paragraphs>
  <Slides>37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PowerPoint Presentation</vt:lpstr>
      <vt:lpstr>OUTLINE</vt:lpstr>
      <vt:lpstr>Introduction</vt:lpstr>
      <vt:lpstr>Motivation</vt:lpstr>
      <vt:lpstr>Objective</vt:lpstr>
      <vt:lpstr>Previous Work</vt:lpstr>
      <vt:lpstr>Advantages of our system</vt:lpstr>
      <vt:lpstr>Methodology</vt:lpstr>
      <vt:lpstr>Methodology</vt:lpstr>
      <vt:lpstr>Requirements</vt:lpstr>
      <vt:lpstr>Requirements</vt:lpstr>
      <vt:lpstr>ER Diagram</vt:lpstr>
      <vt:lpstr>Data Flow Diagram</vt:lpstr>
      <vt:lpstr>Use Case Diagram</vt:lpstr>
      <vt:lpstr>DFD</vt:lpstr>
      <vt:lpstr>Implementation</vt:lpstr>
      <vt:lpstr>Implementation</vt:lpstr>
      <vt:lpstr>Implementation</vt:lpstr>
      <vt:lpstr>Implementation</vt:lpstr>
      <vt:lpstr>Implementation</vt:lpstr>
      <vt:lpstr>Implementation</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Limitation</vt:lpstr>
      <vt:lpstr>Future Plan</vt:lpstr>
      <vt:lpstr>Conclusion</vt:lpstr>
      <vt:lpstr>References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Rohet Sarwar</cp:lastModifiedBy>
  <cp:revision>474</cp:revision>
  <dcterms:created xsi:type="dcterms:W3CDTF">2013-08-21T19:17:07Z</dcterms:created>
  <dcterms:modified xsi:type="dcterms:W3CDTF">2019-04-22T12:50:43Z</dcterms:modified>
</cp:coreProperties>
</file>